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5" r:id="rId1"/>
  </p:sldMasterIdLst>
  <p:notesMasterIdLst>
    <p:notesMasterId r:id="rId41"/>
  </p:notesMasterIdLst>
  <p:handoutMasterIdLst>
    <p:handoutMasterId r:id="rId42"/>
  </p:handoutMasterIdLst>
  <p:sldIdLst>
    <p:sldId id="564" r:id="rId2"/>
    <p:sldId id="567" r:id="rId3"/>
    <p:sldId id="899" r:id="rId4"/>
    <p:sldId id="992" r:id="rId5"/>
    <p:sldId id="993" r:id="rId6"/>
    <p:sldId id="858" r:id="rId7"/>
    <p:sldId id="980" r:id="rId8"/>
    <p:sldId id="994" r:id="rId9"/>
    <p:sldId id="997" r:id="rId10"/>
    <p:sldId id="981" r:id="rId11"/>
    <p:sldId id="962" r:id="rId12"/>
    <p:sldId id="958" r:id="rId13"/>
    <p:sldId id="983" r:id="rId14"/>
    <p:sldId id="984" r:id="rId15"/>
    <p:sldId id="973" r:id="rId16"/>
    <p:sldId id="971" r:id="rId17"/>
    <p:sldId id="982" r:id="rId18"/>
    <p:sldId id="985" r:id="rId19"/>
    <p:sldId id="974" r:id="rId20"/>
    <p:sldId id="945" r:id="rId21"/>
    <p:sldId id="986" r:id="rId22"/>
    <p:sldId id="988" r:id="rId23"/>
    <p:sldId id="987" r:id="rId24"/>
    <p:sldId id="975" r:id="rId25"/>
    <p:sldId id="964" r:id="rId26"/>
    <p:sldId id="1000" r:id="rId27"/>
    <p:sldId id="957" r:id="rId28"/>
    <p:sldId id="965" r:id="rId29"/>
    <p:sldId id="977" r:id="rId30"/>
    <p:sldId id="990" r:id="rId31"/>
    <p:sldId id="991" r:id="rId32"/>
    <p:sldId id="966" r:id="rId33"/>
    <p:sldId id="978" r:id="rId34"/>
    <p:sldId id="995" r:id="rId35"/>
    <p:sldId id="998" r:id="rId36"/>
    <p:sldId id="999" r:id="rId37"/>
    <p:sldId id="989" r:id="rId38"/>
    <p:sldId id="1001" r:id="rId39"/>
    <p:sldId id="976" r:id="rId40"/>
  </p:sldIdLst>
  <p:sldSz cx="9906000" cy="6858000" type="A4"/>
  <p:notesSz cx="6864350" cy="99949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FFFF"/>
    <a:srgbClr val="5F5F5F"/>
    <a:srgbClr val="DF7153"/>
    <a:srgbClr val="EF3B3B"/>
    <a:srgbClr val="FF0066"/>
    <a:srgbClr val="D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57" autoAdjust="0"/>
    <p:restoredTop sz="94741" autoAdjust="0"/>
  </p:normalViewPr>
  <p:slideViewPr>
    <p:cSldViewPr snapToObjects="1">
      <p:cViewPr>
        <p:scale>
          <a:sx n="119" d="100"/>
          <a:sy n="119" d="100"/>
        </p:scale>
        <p:origin x="-1668" y="180"/>
      </p:cViewPr>
      <p:guideLst>
        <p:guide orient="horz" pos="2160"/>
        <p:guide pos="312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29574"/>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74552" cy="500941"/>
          </a:xfrm>
          <a:prstGeom prst="rect">
            <a:avLst/>
          </a:prstGeom>
          <a:noFill/>
          <a:ln w="9525">
            <a:noFill/>
            <a:miter lim="800000"/>
            <a:headEnd/>
            <a:tailEnd/>
          </a:ln>
          <a:effectLst/>
        </p:spPr>
        <p:txBody>
          <a:bodyPr vert="horz" wrap="square" lIns="91682" tIns="45838" rIns="91682" bIns="45838" numCol="1" anchor="t" anchorCtr="0" compatLnSpc="1">
            <a:prstTxWarp prst="textNoShape">
              <a:avLst/>
            </a:prstTxWarp>
          </a:bodyPr>
          <a:lstStyle>
            <a:lvl1pPr defTabSz="919011" eaLnBrk="1" hangingPunct="1">
              <a:defRPr sz="1200">
                <a:latin typeface="Times New Roman" pitchFamily="18" charset="0"/>
              </a:defRPr>
            </a:lvl1pPr>
          </a:lstStyle>
          <a:p>
            <a:pPr>
              <a:defRPr/>
            </a:pPr>
            <a:endParaRPr lang="de-DE" dirty="0"/>
          </a:p>
        </p:txBody>
      </p:sp>
      <p:sp>
        <p:nvSpPr>
          <p:cNvPr id="45059" name="Rectangle 3"/>
          <p:cNvSpPr>
            <a:spLocks noGrp="1" noChangeArrowheads="1"/>
          </p:cNvSpPr>
          <p:nvPr>
            <p:ph type="dt" sz="quarter" idx="1"/>
          </p:nvPr>
        </p:nvSpPr>
        <p:spPr bwMode="auto">
          <a:xfrm>
            <a:off x="3889798" y="1"/>
            <a:ext cx="2974552" cy="500941"/>
          </a:xfrm>
          <a:prstGeom prst="rect">
            <a:avLst/>
          </a:prstGeom>
          <a:noFill/>
          <a:ln w="9525">
            <a:noFill/>
            <a:miter lim="800000"/>
            <a:headEnd/>
            <a:tailEnd/>
          </a:ln>
          <a:effectLst/>
        </p:spPr>
        <p:txBody>
          <a:bodyPr vert="horz" wrap="square" lIns="91682" tIns="45838" rIns="91682" bIns="45838" numCol="1" anchor="t" anchorCtr="0" compatLnSpc="1">
            <a:prstTxWarp prst="textNoShape">
              <a:avLst/>
            </a:prstTxWarp>
          </a:bodyPr>
          <a:lstStyle>
            <a:lvl1pPr algn="r" defTabSz="919011" eaLnBrk="1" hangingPunct="1">
              <a:defRPr sz="1200">
                <a:latin typeface="Times New Roman" pitchFamily="18" charset="0"/>
              </a:defRPr>
            </a:lvl1pPr>
          </a:lstStyle>
          <a:p>
            <a:pPr>
              <a:defRPr/>
            </a:pPr>
            <a:endParaRPr lang="de-DE" dirty="0"/>
          </a:p>
        </p:txBody>
      </p:sp>
      <p:sp>
        <p:nvSpPr>
          <p:cNvPr id="45060" name="Rectangle 4"/>
          <p:cNvSpPr>
            <a:spLocks noGrp="1" noChangeArrowheads="1"/>
          </p:cNvSpPr>
          <p:nvPr>
            <p:ph type="ftr" sz="quarter" idx="2"/>
          </p:nvPr>
        </p:nvSpPr>
        <p:spPr bwMode="auto">
          <a:xfrm>
            <a:off x="0" y="9493959"/>
            <a:ext cx="2974552" cy="500941"/>
          </a:xfrm>
          <a:prstGeom prst="rect">
            <a:avLst/>
          </a:prstGeom>
          <a:noFill/>
          <a:ln w="9525">
            <a:noFill/>
            <a:miter lim="800000"/>
            <a:headEnd/>
            <a:tailEnd/>
          </a:ln>
          <a:effectLst/>
        </p:spPr>
        <p:txBody>
          <a:bodyPr vert="horz" wrap="square" lIns="91682" tIns="45838" rIns="91682" bIns="45838" numCol="1" anchor="b" anchorCtr="0" compatLnSpc="1">
            <a:prstTxWarp prst="textNoShape">
              <a:avLst/>
            </a:prstTxWarp>
          </a:bodyPr>
          <a:lstStyle>
            <a:lvl1pPr defTabSz="919011" eaLnBrk="1" hangingPunct="1">
              <a:defRPr sz="1200">
                <a:latin typeface="Times New Roman" pitchFamily="18" charset="0"/>
              </a:defRPr>
            </a:lvl1pPr>
          </a:lstStyle>
          <a:p>
            <a:pPr>
              <a:defRPr/>
            </a:pPr>
            <a:endParaRPr lang="de-DE" dirty="0"/>
          </a:p>
        </p:txBody>
      </p:sp>
      <p:sp>
        <p:nvSpPr>
          <p:cNvPr id="45061" name="Rectangle 5"/>
          <p:cNvSpPr>
            <a:spLocks noGrp="1" noChangeArrowheads="1"/>
          </p:cNvSpPr>
          <p:nvPr>
            <p:ph type="sldNum" sz="quarter" idx="3"/>
          </p:nvPr>
        </p:nvSpPr>
        <p:spPr bwMode="auto">
          <a:xfrm>
            <a:off x="3889798" y="9493959"/>
            <a:ext cx="2974552" cy="500941"/>
          </a:xfrm>
          <a:prstGeom prst="rect">
            <a:avLst/>
          </a:prstGeom>
          <a:noFill/>
          <a:ln w="9525">
            <a:noFill/>
            <a:miter lim="800000"/>
            <a:headEnd/>
            <a:tailEnd/>
          </a:ln>
          <a:effectLst/>
        </p:spPr>
        <p:txBody>
          <a:bodyPr vert="horz" wrap="square" lIns="91682" tIns="45838" rIns="91682" bIns="45838" numCol="1" anchor="b" anchorCtr="0" compatLnSpc="1">
            <a:prstTxWarp prst="textNoShape">
              <a:avLst/>
            </a:prstTxWarp>
          </a:bodyPr>
          <a:lstStyle>
            <a:lvl1pPr algn="r" defTabSz="919011" eaLnBrk="1" hangingPunct="1">
              <a:defRPr sz="1200">
                <a:latin typeface="Times New Roman" pitchFamily="18" charset="0"/>
              </a:defRPr>
            </a:lvl1pPr>
          </a:lstStyle>
          <a:p>
            <a:pPr>
              <a:defRPr/>
            </a:pPr>
            <a:fld id="{8BA43797-A4FA-4181-A072-D48F1AA8389F}" type="slidenum">
              <a:rPr lang="de-DE"/>
              <a:pPr>
                <a:defRPr/>
              </a:pPr>
              <a:t>‹Nr.›</a:t>
            </a:fld>
            <a:endParaRPr lang="de-DE" dirty="0"/>
          </a:p>
        </p:txBody>
      </p:sp>
    </p:spTree>
    <p:extLst>
      <p:ext uri="{BB962C8B-B14F-4D97-AF65-F5344CB8AC3E}">
        <p14:creationId xmlns:p14="http://schemas.microsoft.com/office/powerpoint/2010/main" val="85125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6141" cy="536039"/>
          </a:xfrm>
          <a:prstGeom prst="rect">
            <a:avLst/>
          </a:prstGeom>
          <a:noFill/>
          <a:ln w="9525">
            <a:noFill/>
            <a:miter lim="800000"/>
            <a:headEnd/>
            <a:tailEnd/>
          </a:ln>
          <a:effectLst/>
        </p:spPr>
        <p:txBody>
          <a:bodyPr vert="horz" wrap="square" lIns="91682" tIns="45838" rIns="91682" bIns="45838" numCol="1" anchor="t" anchorCtr="0" compatLnSpc="1">
            <a:prstTxWarp prst="textNoShape">
              <a:avLst/>
            </a:prstTxWarp>
          </a:bodyPr>
          <a:lstStyle>
            <a:lvl1pPr defTabSz="919011" eaLnBrk="1" hangingPunct="1">
              <a:defRPr sz="1200">
                <a:latin typeface="Times New Roman" pitchFamily="18" charset="0"/>
              </a:defRPr>
            </a:lvl1pPr>
          </a:lstStyle>
          <a:p>
            <a:pPr>
              <a:defRPr/>
            </a:pPr>
            <a:endParaRPr lang="de-DE" dirty="0"/>
          </a:p>
        </p:txBody>
      </p:sp>
      <p:sp>
        <p:nvSpPr>
          <p:cNvPr id="61443" name="Rectangle 3"/>
          <p:cNvSpPr>
            <a:spLocks noGrp="1" noChangeArrowheads="1"/>
          </p:cNvSpPr>
          <p:nvPr>
            <p:ph type="dt" idx="1"/>
          </p:nvPr>
        </p:nvSpPr>
        <p:spPr bwMode="auto">
          <a:xfrm>
            <a:off x="3892976" y="0"/>
            <a:ext cx="2976141" cy="536039"/>
          </a:xfrm>
          <a:prstGeom prst="rect">
            <a:avLst/>
          </a:prstGeom>
          <a:noFill/>
          <a:ln w="9525">
            <a:noFill/>
            <a:miter lim="800000"/>
            <a:headEnd/>
            <a:tailEnd/>
          </a:ln>
          <a:effectLst/>
        </p:spPr>
        <p:txBody>
          <a:bodyPr vert="horz" wrap="square" lIns="91682" tIns="45838" rIns="91682" bIns="45838" numCol="1" anchor="t" anchorCtr="0" compatLnSpc="1">
            <a:prstTxWarp prst="textNoShape">
              <a:avLst/>
            </a:prstTxWarp>
          </a:bodyPr>
          <a:lstStyle>
            <a:lvl1pPr algn="r" defTabSz="919011" eaLnBrk="1" hangingPunct="1">
              <a:defRPr sz="1200">
                <a:latin typeface="Times New Roman" pitchFamily="18" charset="0"/>
              </a:defRPr>
            </a:lvl1pPr>
          </a:lstStyle>
          <a:p>
            <a:pPr>
              <a:defRPr/>
            </a:pPr>
            <a:endParaRPr lang="de-DE" dirty="0"/>
          </a:p>
        </p:txBody>
      </p:sp>
      <p:sp>
        <p:nvSpPr>
          <p:cNvPr id="24580" name="Rectangle 4"/>
          <p:cNvSpPr>
            <a:spLocks noGrp="1" noRot="1" noChangeAspect="1" noChangeArrowheads="1" noTextEdit="1"/>
          </p:cNvSpPr>
          <p:nvPr>
            <p:ph type="sldImg" idx="2"/>
          </p:nvPr>
        </p:nvSpPr>
        <p:spPr bwMode="auto">
          <a:xfrm>
            <a:off x="727075" y="765175"/>
            <a:ext cx="5418138" cy="375285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5247" y="4749372"/>
            <a:ext cx="5038624" cy="4518046"/>
          </a:xfrm>
          <a:prstGeom prst="rect">
            <a:avLst/>
          </a:prstGeom>
          <a:noFill/>
          <a:ln w="9525">
            <a:noFill/>
            <a:miter lim="800000"/>
            <a:headEnd/>
            <a:tailEnd/>
          </a:ln>
          <a:effectLst/>
        </p:spPr>
        <p:txBody>
          <a:bodyPr vert="horz" wrap="square" lIns="91682" tIns="45838" rIns="91682" bIns="45838"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446" name="Rectangle 6"/>
          <p:cNvSpPr>
            <a:spLocks noGrp="1" noChangeArrowheads="1"/>
          </p:cNvSpPr>
          <p:nvPr>
            <p:ph type="ftr" sz="quarter" idx="4"/>
          </p:nvPr>
        </p:nvSpPr>
        <p:spPr bwMode="auto">
          <a:xfrm>
            <a:off x="0" y="9495553"/>
            <a:ext cx="2976141" cy="461058"/>
          </a:xfrm>
          <a:prstGeom prst="rect">
            <a:avLst/>
          </a:prstGeom>
          <a:noFill/>
          <a:ln w="9525">
            <a:noFill/>
            <a:miter lim="800000"/>
            <a:headEnd/>
            <a:tailEnd/>
          </a:ln>
          <a:effectLst/>
        </p:spPr>
        <p:txBody>
          <a:bodyPr vert="horz" wrap="square" lIns="91682" tIns="45838" rIns="91682" bIns="45838" numCol="1" anchor="b" anchorCtr="0" compatLnSpc="1">
            <a:prstTxWarp prst="textNoShape">
              <a:avLst/>
            </a:prstTxWarp>
          </a:bodyPr>
          <a:lstStyle>
            <a:lvl1pPr defTabSz="919011" eaLnBrk="1" hangingPunct="1">
              <a:defRPr sz="1200">
                <a:latin typeface="Times New Roman" pitchFamily="18" charset="0"/>
              </a:defRPr>
            </a:lvl1pPr>
          </a:lstStyle>
          <a:p>
            <a:pPr>
              <a:defRPr/>
            </a:pPr>
            <a:endParaRPr lang="de-DE" dirty="0"/>
          </a:p>
        </p:txBody>
      </p:sp>
      <p:sp>
        <p:nvSpPr>
          <p:cNvPr id="61447" name="Rectangle 7"/>
          <p:cNvSpPr>
            <a:spLocks noGrp="1" noChangeArrowheads="1"/>
          </p:cNvSpPr>
          <p:nvPr>
            <p:ph type="sldNum" sz="quarter" idx="5"/>
          </p:nvPr>
        </p:nvSpPr>
        <p:spPr bwMode="auto">
          <a:xfrm>
            <a:off x="3892976" y="9495553"/>
            <a:ext cx="2976141" cy="461058"/>
          </a:xfrm>
          <a:prstGeom prst="rect">
            <a:avLst/>
          </a:prstGeom>
          <a:noFill/>
          <a:ln w="9525">
            <a:noFill/>
            <a:miter lim="800000"/>
            <a:headEnd/>
            <a:tailEnd/>
          </a:ln>
          <a:effectLst/>
        </p:spPr>
        <p:txBody>
          <a:bodyPr vert="horz" wrap="square" lIns="91682" tIns="45838" rIns="91682" bIns="45838" numCol="1" anchor="b" anchorCtr="0" compatLnSpc="1">
            <a:prstTxWarp prst="textNoShape">
              <a:avLst/>
            </a:prstTxWarp>
          </a:bodyPr>
          <a:lstStyle>
            <a:lvl1pPr algn="r" defTabSz="919011" eaLnBrk="1" hangingPunct="1">
              <a:defRPr sz="1200">
                <a:latin typeface="Times New Roman" pitchFamily="18" charset="0"/>
              </a:defRPr>
            </a:lvl1pPr>
          </a:lstStyle>
          <a:p>
            <a:pPr>
              <a:defRPr/>
            </a:pPr>
            <a:fld id="{DEA601CA-A13E-4221-83D4-F6CF641C7EF8}" type="slidenum">
              <a:rPr lang="de-DE"/>
              <a:pPr>
                <a:defRPr/>
              </a:pPr>
              <a:t>‹Nr.›</a:t>
            </a:fld>
            <a:endParaRPr lang="de-DE" dirty="0"/>
          </a:p>
        </p:txBody>
      </p:sp>
    </p:spTree>
    <p:extLst>
      <p:ext uri="{BB962C8B-B14F-4D97-AF65-F5344CB8AC3E}">
        <p14:creationId xmlns:p14="http://schemas.microsoft.com/office/powerpoint/2010/main" val="3015977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CEC4519-708F-4BE5-9576-AC6A927F46C2}" type="slidenum">
              <a:rPr lang="de-DE" smtClean="0"/>
              <a:pPr/>
              <a:t>1</a:t>
            </a:fld>
            <a:endParaRPr lang="de-DE"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lnSpc>
                <a:spcPct val="80000"/>
              </a:lnSpc>
            </a:pPr>
            <a:endParaRPr lang="de-DE" dirty="0" smtClean="0"/>
          </a:p>
        </p:txBody>
      </p:sp>
    </p:spTree>
    <p:extLst>
      <p:ext uri="{BB962C8B-B14F-4D97-AF65-F5344CB8AC3E}">
        <p14:creationId xmlns:p14="http://schemas.microsoft.com/office/powerpoint/2010/main" val="989082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10</a:t>
            </a:fld>
            <a:endParaRPr lang="de-DE" dirty="0"/>
          </a:p>
        </p:txBody>
      </p:sp>
    </p:spTree>
    <p:extLst>
      <p:ext uri="{BB962C8B-B14F-4D97-AF65-F5344CB8AC3E}">
        <p14:creationId xmlns:p14="http://schemas.microsoft.com/office/powerpoint/2010/main" val="51023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2</a:t>
            </a:fld>
            <a:endParaRPr lang="de-DE" dirty="0"/>
          </a:p>
        </p:txBody>
      </p:sp>
    </p:spTree>
    <p:extLst>
      <p:ext uri="{BB962C8B-B14F-4D97-AF65-F5344CB8AC3E}">
        <p14:creationId xmlns:p14="http://schemas.microsoft.com/office/powerpoint/2010/main" val="113449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3</a:t>
            </a:fld>
            <a:endParaRPr lang="de-DE" dirty="0"/>
          </a:p>
        </p:txBody>
      </p:sp>
    </p:spTree>
    <p:extLst>
      <p:ext uri="{BB962C8B-B14F-4D97-AF65-F5344CB8AC3E}">
        <p14:creationId xmlns:p14="http://schemas.microsoft.com/office/powerpoint/2010/main" val="805291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4</a:t>
            </a:fld>
            <a:endParaRPr lang="de-DE" dirty="0"/>
          </a:p>
        </p:txBody>
      </p:sp>
    </p:spTree>
    <p:extLst>
      <p:ext uri="{BB962C8B-B14F-4D97-AF65-F5344CB8AC3E}">
        <p14:creationId xmlns:p14="http://schemas.microsoft.com/office/powerpoint/2010/main" val="113449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5</a:t>
            </a:fld>
            <a:endParaRPr lang="de-DE" dirty="0"/>
          </a:p>
        </p:txBody>
      </p:sp>
    </p:spTree>
    <p:extLst>
      <p:ext uri="{BB962C8B-B14F-4D97-AF65-F5344CB8AC3E}">
        <p14:creationId xmlns:p14="http://schemas.microsoft.com/office/powerpoint/2010/main" val="11344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6</a:t>
            </a:fld>
            <a:endParaRPr lang="de-DE" dirty="0"/>
          </a:p>
        </p:txBody>
      </p:sp>
    </p:spTree>
    <p:extLst>
      <p:ext uri="{BB962C8B-B14F-4D97-AF65-F5344CB8AC3E}">
        <p14:creationId xmlns:p14="http://schemas.microsoft.com/office/powerpoint/2010/main" val="510238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7</a:t>
            </a:fld>
            <a:endParaRPr lang="de-DE" dirty="0"/>
          </a:p>
        </p:txBody>
      </p:sp>
    </p:spTree>
    <p:extLst>
      <p:ext uri="{BB962C8B-B14F-4D97-AF65-F5344CB8AC3E}">
        <p14:creationId xmlns:p14="http://schemas.microsoft.com/office/powerpoint/2010/main" val="51023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8</a:t>
            </a:fld>
            <a:endParaRPr lang="de-DE" dirty="0"/>
          </a:p>
        </p:txBody>
      </p:sp>
    </p:spTree>
    <p:extLst>
      <p:ext uri="{BB962C8B-B14F-4D97-AF65-F5344CB8AC3E}">
        <p14:creationId xmlns:p14="http://schemas.microsoft.com/office/powerpoint/2010/main" val="510238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EA601CA-A13E-4221-83D4-F6CF641C7EF8}" type="slidenum">
              <a:rPr lang="de-DE" smtClean="0"/>
              <a:pPr>
                <a:defRPr/>
              </a:pPr>
              <a:t>9</a:t>
            </a:fld>
            <a:endParaRPr lang="de-DE" dirty="0"/>
          </a:p>
        </p:txBody>
      </p:sp>
    </p:spTree>
    <p:extLst>
      <p:ext uri="{BB962C8B-B14F-4D97-AF65-F5344CB8AC3E}">
        <p14:creationId xmlns:p14="http://schemas.microsoft.com/office/powerpoint/2010/main" val="510238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90600" y="274638"/>
            <a:ext cx="8420100" cy="5458618"/>
          </a:xfrm>
        </p:spPr>
        <p:txBody>
          <a:bodyPr anchor="ctr"/>
          <a:lstStyle/>
          <a:p>
            <a:r>
              <a:rPr kumimoji="0" lang="de-DE" dirty="0" smtClean="0"/>
              <a:t>Mastertitelformat bearbeiten</a:t>
            </a:r>
            <a:endParaRPr kumimoji="0" lang="en-US" dirty="0"/>
          </a:p>
        </p:txBody>
      </p:sp>
      <p:sp>
        <p:nvSpPr>
          <p:cNvPr id="3" name="Fußzeilenplatzhalter 2"/>
          <p:cNvSpPr>
            <a:spLocks noGrp="1"/>
          </p:cNvSpPr>
          <p:nvPr>
            <p:ph type="ftr" sz="quarter" idx="10"/>
          </p:nvPr>
        </p:nvSpPr>
        <p:spPr/>
        <p:txBody>
          <a:bodyPr/>
          <a:lstStyle/>
          <a:p>
            <a:r>
              <a:rPr lang="de-DE" dirty="0" smtClean="0"/>
              <a:t>Kiesche - Stand: 26.10.2017</a:t>
            </a:r>
            <a:endParaRPr lang="de-DE" dirty="0"/>
          </a:p>
        </p:txBody>
      </p:sp>
    </p:spTree>
    <p:extLst>
      <p:ext uri="{BB962C8B-B14F-4D97-AF65-F5344CB8AC3E}">
        <p14:creationId xmlns:p14="http://schemas.microsoft.com/office/powerpoint/2010/main" val="984288641"/>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8" name="Inhaltsplatzhalter 7"/>
          <p:cNvSpPr>
            <a:spLocks noGrp="1"/>
          </p:cNvSpPr>
          <p:nvPr>
            <p:ph sz="quarter" idx="1"/>
          </p:nvPr>
        </p:nvSpPr>
        <p:spPr>
          <a:xfrm>
            <a:off x="990600" y="1447800"/>
            <a:ext cx="8420100" cy="4572000"/>
          </a:xfrm>
        </p:spPr>
        <p:txBody>
          <a:bodyPr vert="horz"/>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2" name="Titel 1"/>
          <p:cNvSpPr>
            <a:spLocks noGrp="1"/>
          </p:cNvSpPr>
          <p:nvPr>
            <p:ph type="title"/>
          </p:nvPr>
        </p:nvSpPr>
        <p:spPr/>
        <p:txBody>
          <a:bodyPr/>
          <a:lstStyle/>
          <a:p>
            <a:r>
              <a:rPr kumimoji="0" lang="de-DE" smtClean="0"/>
              <a:t>Mastertitelformat bearbeiten</a:t>
            </a:r>
            <a:endParaRPr kumimoji="0" lang="en-US"/>
          </a:p>
        </p:txBody>
      </p:sp>
      <p:sp>
        <p:nvSpPr>
          <p:cNvPr id="5"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872656446"/>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r>
              <a:rPr lang="de-DE" dirty="0" smtClean="0"/>
              <a:t>Kiesche - Stand: 26.10.2017</a:t>
            </a:r>
            <a:endParaRPr lang="de-DE" dirty="0"/>
          </a:p>
        </p:txBody>
      </p:sp>
    </p:spTree>
    <p:extLst>
      <p:ext uri="{BB962C8B-B14F-4D97-AF65-F5344CB8AC3E}">
        <p14:creationId xmlns:p14="http://schemas.microsoft.com/office/powerpoint/2010/main" val="1571062559"/>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4" name="Inhaltsplatzhalter 2"/>
          <p:cNvSpPr txBox="1">
            <a:spLocks/>
          </p:cNvSpPr>
          <p:nvPr/>
        </p:nvSpPr>
        <p:spPr>
          <a:xfrm>
            <a:off x="-1015" y="-531440"/>
            <a:ext cx="9556528" cy="5589069"/>
          </a:xfrm>
          <a:prstGeom prst="rect">
            <a:avLst/>
          </a:prstGeom>
        </p:spPr>
        <p:txBody>
          <a:bodyPr anchor="ct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pitchFamily="2" charset="2"/>
              <a:buNone/>
              <a:tabLst/>
              <a:defRPr/>
            </a:pPr>
            <a:r>
              <a:rPr kumimoji="0" lang="de-DE" sz="38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t>Ich danke Euch/Ihnen </a:t>
            </a:r>
            <a:br>
              <a:rPr kumimoji="0" lang="de-DE" sz="38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br>
            <a:r>
              <a:rPr kumimoji="0" lang="de-DE" sz="3800" b="1" i="0" u="none" strike="noStrike" kern="1200" cap="none" spc="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uLnTx/>
                <a:uFillTx/>
                <a:latin typeface="+mn-lt"/>
                <a:ea typeface="+mn-ea"/>
                <a:cs typeface="+mn-cs"/>
              </a:rPr>
              <a:t>für Eure Aufmerksamkeit!</a:t>
            </a:r>
          </a:p>
        </p:txBody>
      </p:sp>
      <p:sp>
        <p:nvSpPr>
          <p:cNvPr id="5" name="Textfeld 4"/>
          <p:cNvSpPr txBox="1"/>
          <p:nvPr/>
        </p:nvSpPr>
        <p:spPr>
          <a:xfrm>
            <a:off x="3419872" y="3761655"/>
            <a:ext cx="4263431" cy="2031325"/>
          </a:xfrm>
          <a:prstGeom prst="rect">
            <a:avLst/>
          </a:prstGeom>
          <a:noFill/>
        </p:spPr>
        <p:txBody>
          <a:bodyPr wrap="square" rtlCol="0">
            <a:spAutoFit/>
          </a:bodyPr>
          <a:lstStyle/>
          <a:p>
            <a:r>
              <a:rPr lang="de-DE" dirty="0"/>
              <a:t>Dr. Eberhard Kiesche </a:t>
            </a:r>
          </a:p>
          <a:p>
            <a:r>
              <a:rPr lang="de-DE" dirty="0"/>
              <a:t>AoB - Arbeitnehmerorientierte Beratung</a:t>
            </a:r>
          </a:p>
          <a:p>
            <a:r>
              <a:rPr lang="de-DE" dirty="0"/>
              <a:t>Verdunstr.18</a:t>
            </a:r>
          </a:p>
          <a:p>
            <a:r>
              <a:rPr lang="fr-FR" dirty="0" smtClean="0"/>
              <a:t>28211 </a:t>
            </a:r>
            <a:r>
              <a:rPr lang="fr-FR" dirty="0"/>
              <a:t>Bremen</a:t>
            </a:r>
          </a:p>
          <a:p>
            <a:endParaRPr lang="fr-FR" dirty="0" smtClean="0"/>
          </a:p>
          <a:p>
            <a:r>
              <a:rPr lang="fr-FR" dirty="0" smtClean="0"/>
              <a:t>Tel</a:t>
            </a:r>
            <a:r>
              <a:rPr lang="fr-FR" dirty="0"/>
              <a:t>.: 0421 - 444 </a:t>
            </a:r>
            <a:r>
              <a:rPr lang="fr-FR" dirty="0" smtClean="0"/>
              <a:t>960</a:t>
            </a:r>
          </a:p>
          <a:p>
            <a:r>
              <a:rPr lang="de-DE" dirty="0"/>
              <a:t>Eberhard. Kiesche@t-online.de</a:t>
            </a:r>
            <a:endParaRPr lang="fr-FR" dirty="0"/>
          </a:p>
        </p:txBody>
      </p:sp>
    </p:spTree>
    <p:extLst>
      <p:ext uri="{BB962C8B-B14F-4D97-AF65-F5344CB8AC3E}">
        <p14:creationId xmlns:p14="http://schemas.microsoft.com/office/powerpoint/2010/main" val="15369892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shade val="40000"/>
                <a:satMod val="165000"/>
              </a:schemeClr>
            </a:gs>
            <a:gs pos="3000">
              <a:schemeClr val="bg1">
                <a:shade val="80000"/>
                <a:satMod val="155000"/>
              </a:schemeClr>
            </a:gs>
            <a:gs pos="100000">
              <a:schemeClr val="bg1">
                <a:tint val="95000"/>
                <a:satMod val="200000"/>
              </a:schemeClr>
            </a:gs>
          </a:gsLst>
          <a:lin ang="16200000" scaled="1"/>
          <a:tileRect/>
        </a:gradFill>
        <a:effectLst/>
      </p:bgPr>
    </p:bg>
    <p:spTree>
      <p:nvGrpSpPr>
        <p:cNvPr id="1" name=""/>
        <p:cNvGrpSpPr/>
        <p:nvPr/>
      </p:nvGrpSpPr>
      <p:grpSpPr>
        <a:xfrm>
          <a:off x="0" y="0"/>
          <a:ext cx="0" cy="0"/>
          <a:chOff x="0" y="0"/>
          <a:chExt cx="0" cy="0"/>
        </a:xfrm>
      </p:grpSpPr>
      <p:sp>
        <p:nvSpPr>
          <p:cNvPr id="9" name="Rechteck 8"/>
          <p:cNvSpPr/>
          <p:nvPr/>
        </p:nvSpPr>
        <p:spPr>
          <a:xfrm>
            <a:off x="0" y="0"/>
            <a:ext cx="9906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Abgerundetes Rechteck 7"/>
          <p:cNvSpPr/>
          <p:nvPr/>
        </p:nvSpPr>
        <p:spPr>
          <a:xfrm>
            <a:off x="69342" y="69755"/>
            <a:ext cx="9764486"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elplatzhalter 21"/>
          <p:cNvSpPr>
            <a:spLocks noGrp="1"/>
          </p:cNvSpPr>
          <p:nvPr>
            <p:ph type="title"/>
          </p:nvPr>
        </p:nvSpPr>
        <p:spPr>
          <a:xfrm>
            <a:off x="990600" y="274638"/>
            <a:ext cx="8420100" cy="1143000"/>
          </a:xfrm>
          <a:prstGeom prst="rect">
            <a:avLst/>
          </a:prstGeom>
        </p:spPr>
        <p:txBody>
          <a:bodyPr bIns="91440" anchor="ctr" anchorCtr="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990600" y="1447800"/>
            <a:ext cx="8420100" cy="4572000"/>
          </a:xfrm>
          <a:prstGeom prst="rect">
            <a:avLst/>
          </a:prstGeom>
        </p:spPr>
        <p:txBody>
          <a:bodyPr>
            <a:normAutofit/>
          </a:bodyPr>
          <a:lstStyle/>
          <a:p>
            <a:pPr lvl="0" eaLnBrk="1" latinLnBrk="0" hangingPunct="1"/>
            <a:r>
              <a:rPr kumimoji="0" lang="de-DE" dirty="0" smtClean="0"/>
              <a:t>Textmasterformate durch Klicken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0" name="Line 11"/>
          <p:cNvSpPr>
            <a:spLocks noChangeShapeType="1"/>
          </p:cNvSpPr>
          <p:nvPr/>
        </p:nvSpPr>
        <p:spPr bwMode="auto">
          <a:xfrm>
            <a:off x="200025" y="6596065"/>
            <a:ext cx="7416800" cy="1587"/>
          </a:xfrm>
          <a:prstGeom prst="line">
            <a:avLst/>
          </a:prstGeom>
          <a:noFill/>
          <a:ln w="28575">
            <a:solidFill>
              <a:srgbClr val="D80000"/>
            </a:solidFill>
            <a:miter lim="800000"/>
            <a:headEnd/>
            <a:tailEnd/>
          </a:ln>
        </p:spPr>
        <p:txBody>
          <a:bodyPr wrap="none"/>
          <a:lstStyle/>
          <a:p>
            <a:endParaRPr lang="de-DE" dirty="0"/>
          </a:p>
        </p:txBody>
      </p:sp>
      <p:sp>
        <p:nvSpPr>
          <p:cNvPr id="12" name="Rectangle 13"/>
          <p:cNvSpPr>
            <a:spLocks noChangeArrowheads="1"/>
          </p:cNvSpPr>
          <p:nvPr/>
        </p:nvSpPr>
        <p:spPr bwMode="auto">
          <a:xfrm>
            <a:off x="9575800" y="0"/>
            <a:ext cx="330200" cy="6858000"/>
          </a:xfrm>
          <a:prstGeom prst="rect">
            <a:avLst/>
          </a:prstGeom>
          <a:solidFill>
            <a:srgbClr val="D80000"/>
          </a:solidFill>
          <a:ln w="9525">
            <a:noFill/>
            <a:miter lim="800000"/>
            <a:headEnd/>
            <a:tailEnd/>
          </a:ln>
        </p:spPr>
        <p:txBody>
          <a:bodyPr wrap="none" anchor="ctr"/>
          <a:lstStyle/>
          <a:p>
            <a:pPr algn="ctr" eaLnBrk="1" hangingPunct="1"/>
            <a:endParaRPr lang="de-DE" sz="2400" dirty="0">
              <a:latin typeface="Verdana" pitchFamily="34" charset="0"/>
            </a:endParaRPr>
          </a:p>
        </p:txBody>
      </p:sp>
      <p:pic>
        <p:nvPicPr>
          <p:cNvPr id="15" name="Grafik 14" descr="AOB.png"/>
          <p:cNvPicPr>
            <a:picLocks noChangeAspect="1"/>
          </p:cNvPicPr>
          <p:nvPr/>
        </p:nvPicPr>
        <p:blipFill>
          <a:blip r:embed="rId6" cstate="print"/>
          <a:stretch>
            <a:fillRect/>
          </a:stretch>
        </p:blipFill>
        <p:spPr>
          <a:xfrm>
            <a:off x="7689305" y="5852245"/>
            <a:ext cx="1560447" cy="1005757"/>
          </a:xfrm>
          <a:prstGeom prst="rect">
            <a:avLst/>
          </a:prstGeom>
        </p:spPr>
      </p:pic>
      <p:sp>
        <p:nvSpPr>
          <p:cNvPr id="14" name="Line 11"/>
          <p:cNvSpPr>
            <a:spLocks noChangeShapeType="1"/>
          </p:cNvSpPr>
          <p:nvPr userDrawn="1"/>
        </p:nvSpPr>
        <p:spPr bwMode="auto">
          <a:xfrm>
            <a:off x="200025" y="6596063"/>
            <a:ext cx="7416800" cy="1587"/>
          </a:xfrm>
          <a:prstGeom prst="line">
            <a:avLst/>
          </a:prstGeom>
          <a:noFill/>
          <a:ln w="28575">
            <a:solidFill>
              <a:srgbClr val="D80000"/>
            </a:solidFill>
            <a:miter lim="800000"/>
            <a:headEnd/>
            <a:tailEnd/>
          </a:ln>
        </p:spPr>
        <p:txBody>
          <a:bodyPr wrap="none"/>
          <a:lstStyle/>
          <a:p>
            <a:endParaRPr lang="de-DE" dirty="0"/>
          </a:p>
        </p:txBody>
      </p:sp>
      <p:sp>
        <p:nvSpPr>
          <p:cNvPr id="16" name="Rectangle 13"/>
          <p:cNvSpPr>
            <a:spLocks noChangeArrowheads="1"/>
          </p:cNvSpPr>
          <p:nvPr userDrawn="1"/>
        </p:nvSpPr>
        <p:spPr bwMode="auto">
          <a:xfrm>
            <a:off x="9575800" y="0"/>
            <a:ext cx="330200" cy="6858000"/>
          </a:xfrm>
          <a:prstGeom prst="rect">
            <a:avLst/>
          </a:prstGeom>
          <a:solidFill>
            <a:srgbClr val="D80000"/>
          </a:solidFill>
          <a:ln w="9525">
            <a:noFill/>
            <a:miter lim="800000"/>
            <a:headEnd/>
            <a:tailEnd/>
          </a:ln>
        </p:spPr>
        <p:txBody>
          <a:bodyPr wrap="none" anchor="ctr"/>
          <a:lstStyle/>
          <a:p>
            <a:pPr algn="ctr" eaLnBrk="1" hangingPunct="1"/>
            <a:endParaRPr lang="de-DE" sz="2400" dirty="0">
              <a:latin typeface="Verdana" pitchFamily="34" charset="0"/>
            </a:endParaRPr>
          </a:p>
        </p:txBody>
      </p:sp>
      <p:pic>
        <p:nvPicPr>
          <p:cNvPr id="17" name="Grafik 14" descr="AOB.png"/>
          <p:cNvPicPr>
            <a:picLocks noChangeAspect="1"/>
          </p:cNvPicPr>
          <p:nvPr userDrawn="1"/>
        </p:nvPicPr>
        <p:blipFill>
          <a:blip r:embed="rId6" cstate="print"/>
          <a:stretch>
            <a:fillRect/>
          </a:stretch>
        </p:blipFill>
        <p:spPr>
          <a:xfrm>
            <a:off x="7689304" y="5852243"/>
            <a:ext cx="1560447" cy="1005757"/>
          </a:xfrm>
          <a:prstGeom prst="rect">
            <a:avLst/>
          </a:prstGeom>
        </p:spPr>
      </p:pic>
      <p:sp>
        <p:nvSpPr>
          <p:cNvPr id="4" name="Fußzeilenplatzhalter 3"/>
          <p:cNvSpPr>
            <a:spLocks noGrp="1"/>
          </p:cNvSpPr>
          <p:nvPr>
            <p:ph type="ftr" sz="quarter" idx="3"/>
          </p:nvPr>
        </p:nvSpPr>
        <p:spPr>
          <a:xfrm>
            <a:off x="3281363" y="6381328"/>
            <a:ext cx="3343275" cy="21473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Kiesche - Stand: 26.10.2017</a:t>
            </a:r>
            <a:endParaRPr lang="de-DE" dirty="0"/>
          </a:p>
        </p:txBody>
      </p:sp>
    </p:spTree>
    <p:extLst>
      <p:ext uri="{BB962C8B-B14F-4D97-AF65-F5344CB8AC3E}">
        <p14:creationId xmlns:p14="http://schemas.microsoft.com/office/powerpoint/2010/main" val="142575158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transition spd="slow">
    <p:fade/>
  </p:transition>
  <p:timing>
    <p:tnLst>
      <p:par>
        <p:cTn id="1" dur="indefinite" restart="never" nodeType="tmRoot"/>
      </p:par>
    </p:tnLst>
  </p:timing>
  <p:hf sldNum="0" hdr="0" dt="0"/>
  <p:txStyles>
    <p:titleStyle>
      <a:lvl1pPr algn="l" rtl="0" eaLnBrk="1" latinLnBrk="0" hangingPunct="1">
        <a:spcBef>
          <a:spcPct val="0"/>
        </a:spcBef>
        <a:buNone/>
        <a:defRPr kumimoji="0" sz="3600" b="1" kern="1200" cap="all" spc="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beck-online.beck.de/?typ=reference&amp;y=100&amp;a=83&amp;g=EWG_DSGVO&amp;x=4" TargetMode="External"/><Relationship Id="rId2" Type="http://schemas.openxmlformats.org/officeDocument/2006/relationships/hyperlink" Target="https://beck-online.beck.de/?typ=reference&amp;y=100&amp;a=83&amp;g=EWG_DSGV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txBox="1">
            <a:spLocks noGrp="1" noChangeArrowheads="1"/>
          </p:cNvSpPr>
          <p:nvPr/>
        </p:nvSpPr>
        <p:spPr bwMode="auto">
          <a:xfrm>
            <a:off x="3898900" y="6597650"/>
            <a:ext cx="3898900" cy="192088"/>
          </a:xfrm>
          <a:prstGeom prst="rect">
            <a:avLst/>
          </a:prstGeom>
          <a:noFill/>
          <a:ln w="9525">
            <a:noFill/>
            <a:miter lim="800000"/>
            <a:headEnd/>
            <a:tailEnd/>
          </a:ln>
        </p:spPr>
        <p:txBody>
          <a:bodyPr/>
          <a:lstStyle/>
          <a:p>
            <a:pPr algn="ctr" eaLnBrk="1" hangingPunct="1"/>
            <a:endParaRPr lang="de-DE" sz="1000" b="1" dirty="0"/>
          </a:p>
        </p:txBody>
      </p:sp>
      <p:sp>
        <p:nvSpPr>
          <p:cNvPr id="2051" name="Rectangle 2"/>
          <p:cNvSpPr>
            <a:spLocks noGrp="1" noChangeArrowheads="1"/>
          </p:cNvSpPr>
          <p:nvPr>
            <p:ph type="title"/>
          </p:nvPr>
        </p:nvSpPr>
        <p:spPr/>
        <p:txBody>
          <a:bodyPr>
            <a:normAutofit/>
          </a:bodyPr>
          <a:lstStyle/>
          <a:p>
            <a:pPr algn="ctr"/>
            <a:r>
              <a:rPr lang="de-DE" b="0" cap="none" dirty="0" smtClean="0">
                <a:solidFill>
                  <a:schemeClr val="accent1"/>
                </a:solidFill>
                <a:effectLst>
                  <a:outerShdw blurRad="38100" dist="25400" dir="5400000" algn="ctr" rotWithShape="0">
                    <a:srgbClr val="6E747A">
                      <a:alpha val="43000"/>
                    </a:srgbClr>
                  </a:outerShdw>
                </a:effectLst>
              </a:rPr>
              <a:t>Datenschutzfolgenabschätzung nach Art. 35 DS-GVO und der Beschäftigtendatenschutz</a:t>
            </a:r>
            <a:endParaRPr lang="de-DE" b="0" cap="none" dirty="0">
              <a:solidFill>
                <a:schemeClr val="accent1"/>
              </a:solidFill>
              <a:effectLst>
                <a:outerShdw blurRad="38100" dist="25400" dir="5400000" algn="ctr" rotWithShape="0">
                  <a:srgbClr val="6E747A">
                    <a:alpha val="43000"/>
                  </a:srgbClr>
                </a:outerShdw>
              </a:effectLst>
            </a:endParaRPr>
          </a:p>
        </p:txBody>
      </p:sp>
      <p:sp>
        <p:nvSpPr>
          <p:cNvPr id="2052" name="Rectangle 3"/>
          <p:cNvSpPr>
            <a:spLocks noGrp="1" noChangeArrowheads="1"/>
          </p:cNvSpPr>
          <p:nvPr>
            <p:ph type="subTitle" idx="4294967295"/>
          </p:nvPr>
        </p:nvSpPr>
        <p:spPr>
          <a:xfrm>
            <a:off x="1120775" y="4437063"/>
            <a:ext cx="8785225" cy="1079500"/>
          </a:xfrm>
        </p:spPr>
        <p:txBody>
          <a:bodyPr/>
          <a:lstStyle/>
          <a:p>
            <a:pPr marL="0" indent="0" algn="ctr" eaLnBrk="1" hangingPunct="1">
              <a:lnSpc>
                <a:spcPct val="90000"/>
              </a:lnSpc>
              <a:buFont typeface="Wingdings" pitchFamily="2" charset="2"/>
              <a:buNone/>
            </a:pPr>
            <a:endParaRPr lang="de-DE" sz="1800" dirty="0" smtClean="0"/>
          </a:p>
          <a:p>
            <a:pPr marL="0" indent="0" algn="ctr" eaLnBrk="1" hangingPunct="1">
              <a:lnSpc>
                <a:spcPct val="90000"/>
              </a:lnSpc>
              <a:buFont typeface="Wingdings" pitchFamily="2" charset="2"/>
              <a:buNone/>
            </a:pPr>
            <a:r>
              <a:rPr lang="de-DE" sz="1800" b="1" dirty="0" smtClean="0"/>
              <a:t>Dr. Eberhard Kiesche </a:t>
            </a:r>
          </a:p>
          <a:p>
            <a:pPr marL="0" indent="0" algn="ctr" eaLnBrk="1" hangingPunct="1">
              <a:lnSpc>
                <a:spcPct val="90000"/>
              </a:lnSpc>
              <a:buFont typeface="Wingdings" pitchFamily="2" charset="2"/>
              <a:buNone/>
            </a:pPr>
            <a:r>
              <a:rPr lang="de-DE" sz="1800" b="1" dirty="0" smtClean="0"/>
              <a:t>AoB Bremen</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a:bodyPr>
          <a:lstStyle/>
          <a:p>
            <a:pPr marL="0" indent="0">
              <a:buFont typeface="Wingdings" pitchFamily="2" charset="2"/>
              <a:buNone/>
              <a:defRPr/>
            </a:pPr>
            <a:r>
              <a:rPr lang="de-DE" b="1" dirty="0" smtClean="0"/>
              <a:t>Adressat der Norm</a:t>
            </a:r>
            <a:endParaRPr lang="de-DE" dirty="0"/>
          </a:p>
          <a:p>
            <a:pPr>
              <a:buFont typeface="Wingdings" pitchFamily="2" charset="2"/>
              <a:buChar char="Ø"/>
              <a:defRPr/>
            </a:pPr>
            <a:r>
              <a:rPr lang="de-DE" b="1" dirty="0" smtClean="0"/>
              <a:t>Verantwortlicher, nicht Datenschutzbeauftragte</a:t>
            </a:r>
          </a:p>
          <a:p>
            <a:pPr>
              <a:buFont typeface="Wingdings" pitchFamily="2" charset="2"/>
              <a:buChar char="Ø"/>
              <a:defRPr/>
            </a:pPr>
            <a:r>
              <a:rPr lang="de-DE" dirty="0" smtClean="0"/>
              <a:t>nicht: Auftragsverarbeiter; aber Verpflichtung Unterstützung Art. 28 Abs. 3 S. 2 lit f</a:t>
            </a:r>
            <a:r>
              <a:rPr lang="de-DE" dirty="0"/>
              <a:t>. </a:t>
            </a:r>
            <a:endParaRPr lang="de-DE" dirty="0" smtClean="0"/>
          </a:p>
          <a:p>
            <a:pPr>
              <a:buFont typeface="Wingdings" pitchFamily="2" charset="2"/>
              <a:buChar char="Ø"/>
              <a:defRPr/>
            </a:pPr>
            <a:r>
              <a:rPr lang="de-DE" dirty="0" smtClean="0"/>
              <a:t>indirekte Auswirkung auf Auftragsverarbeitung</a:t>
            </a:r>
          </a:p>
          <a:p>
            <a:pPr>
              <a:buFont typeface="Wingdings" pitchFamily="2" charset="2"/>
              <a:buChar char="Ø"/>
              <a:defRPr/>
            </a:pPr>
            <a:r>
              <a:rPr lang="de-DE" dirty="0" smtClean="0"/>
              <a:t>Unterstützung bei technisch-organisatorischen Maßnahmen erforderlich</a:t>
            </a:r>
          </a:p>
          <a:p>
            <a:pPr>
              <a:buFont typeface="Wingdings" pitchFamily="2" charset="2"/>
              <a:buChar char="Ø"/>
              <a:defRPr/>
            </a:pPr>
            <a:r>
              <a:rPr lang="de-DE" dirty="0" smtClean="0"/>
              <a:t>größere Mitwirkung bei Cloud-Anbietern notwendig</a:t>
            </a:r>
          </a:p>
          <a:p>
            <a:pPr>
              <a:buFont typeface="Wingdings" pitchFamily="2" charset="2"/>
              <a:buChar char="Ø"/>
              <a:defRPr/>
            </a:pPr>
            <a:r>
              <a:rPr lang="de-DE" dirty="0" smtClean="0"/>
              <a:t>Mit bDSB: Sein Urteil (Einschätzung)!</a:t>
            </a:r>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rmAutofit/>
          </a:bodyPr>
          <a:lstStyle/>
          <a:p>
            <a:r>
              <a:rPr lang="de-DE" dirty="0" smtClean="0"/>
              <a:t>1.Sinn und zweck von Art. 35</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106462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a:t>
            </a:r>
            <a:r>
              <a:rPr lang="de-DE" dirty="0" smtClean="0"/>
              <a:t>Details: Erforderlichkeit</a:t>
            </a:r>
            <a:endParaRPr lang="de-DE" dirty="0"/>
          </a:p>
        </p:txBody>
      </p:sp>
    </p:spTree>
    <p:extLst>
      <p:ext uri="{BB962C8B-B14F-4D97-AF65-F5344CB8AC3E}">
        <p14:creationId xmlns:p14="http://schemas.microsoft.com/office/powerpoint/2010/main" val="20083655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a:bodyPr>
          <a:lstStyle/>
          <a:p>
            <a:pPr marL="0" indent="0">
              <a:buFont typeface="Wingdings" pitchFamily="2" charset="2"/>
              <a:buNone/>
              <a:defRPr/>
            </a:pPr>
            <a:r>
              <a:rPr lang="de-DE" b="1" dirty="0" smtClean="0"/>
              <a:t>Erforderlichkeit:</a:t>
            </a:r>
            <a:endParaRPr lang="de-DE" dirty="0"/>
          </a:p>
          <a:p>
            <a:pPr>
              <a:buFont typeface="Wingdings" pitchFamily="2" charset="2"/>
              <a:buChar char="Ø"/>
              <a:defRPr/>
            </a:pPr>
            <a:r>
              <a:rPr lang="de-DE" i="1" dirty="0" smtClean="0"/>
              <a:t>voraussichtlich hohes Risiko </a:t>
            </a:r>
            <a:r>
              <a:rPr lang="de-DE" dirty="0" smtClean="0"/>
              <a:t>für Rechte und Freiheiten der betroffenen Personen (Beeinträchtigung Grundrechte)</a:t>
            </a:r>
          </a:p>
          <a:p>
            <a:pPr>
              <a:buFont typeface="Wingdings" pitchFamily="2" charset="2"/>
              <a:buChar char="Ø"/>
              <a:defRPr/>
            </a:pPr>
            <a:r>
              <a:rPr lang="de-DE" dirty="0" smtClean="0"/>
              <a:t>Datenschutzfolgen operationalisieren: Prognose</a:t>
            </a:r>
          </a:p>
          <a:p>
            <a:pPr>
              <a:buFont typeface="Wingdings" pitchFamily="2" charset="2"/>
              <a:buChar char="Ø"/>
              <a:defRPr/>
            </a:pPr>
            <a:r>
              <a:rPr lang="de-DE" dirty="0" smtClean="0"/>
              <a:t>Prognoseentscheidung gerichtlich vollständig überprüfbar</a:t>
            </a:r>
          </a:p>
          <a:p>
            <a:pPr>
              <a:buFont typeface="Wingdings" pitchFamily="2" charset="2"/>
              <a:buChar char="Ø"/>
              <a:defRPr/>
            </a:pPr>
            <a:r>
              <a:rPr lang="de-DE" dirty="0" smtClean="0"/>
              <a:t>Ziel: Betroffene Personen, nicht IT-Systeme</a:t>
            </a:r>
          </a:p>
          <a:p>
            <a:pPr>
              <a:buFont typeface="Wingdings" pitchFamily="2" charset="2"/>
              <a:buChar char="Ø"/>
              <a:defRPr/>
            </a:pPr>
            <a:r>
              <a:rPr lang="de-DE" dirty="0" smtClean="0"/>
              <a:t>Nicht: Informationssicherheit; Umdenken erforderlich (Marit Hansen)</a:t>
            </a:r>
          </a:p>
          <a:p>
            <a:pPr marL="0" indent="0">
              <a:buNone/>
              <a:defRPr/>
            </a:pPr>
            <a:endParaRPr lang="de-DE" dirty="0"/>
          </a:p>
          <a:p>
            <a:pPr marL="0" indent="0">
              <a:buNone/>
              <a:defRPr/>
            </a:pPr>
            <a:endParaRPr lang="de-DE" dirty="0" smtClean="0"/>
          </a:p>
          <a:p>
            <a:pPr>
              <a:buFont typeface="Wingdings" pitchFamily="2" charset="2"/>
              <a:buChar char="Ø"/>
              <a:defRPr/>
            </a:pPr>
            <a:endParaRPr lang="de-DE" dirty="0" smtClean="0"/>
          </a:p>
          <a:p>
            <a:pPr marL="0" indent="0">
              <a:buFont typeface="Wingdings" pitchFamily="2" charset="2"/>
              <a:buNone/>
              <a:defRPr/>
            </a:pPr>
            <a:endParaRPr lang="de-DE" dirty="0" smtClean="0"/>
          </a:p>
        </p:txBody>
      </p:sp>
      <p:sp>
        <p:nvSpPr>
          <p:cNvPr id="5122" name="Titel 1"/>
          <p:cNvSpPr>
            <a:spLocks noGrp="1"/>
          </p:cNvSpPr>
          <p:nvPr>
            <p:ph type="title"/>
          </p:nvPr>
        </p:nvSpPr>
        <p:spPr/>
        <p:txBody>
          <a:bodyPr>
            <a:normAutofit/>
          </a:bodyPr>
          <a:lstStyle/>
          <a:p>
            <a:r>
              <a:rPr lang="de-DE" dirty="0" smtClean="0"/>
              <a:t>2. Erforderlichkeit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873497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lnSpcReduction="10000"/>
          </a:bodyPr>
          <a:lstStyle/>
          <a:p>
            <a:pPr marL="0" indent="0">
              <a:buFont typeface="Wingdings" pitchFamily="2" charset="2"/>
              <a:buNone/>
              <a:defRPr/>
            </a:pPr>
            <a:r>
              <a:rPr lang="de-DE" b="1" dirty="0" smtClean="0"/>
              <a:t>Erforderlichkeit:</a:t>
            </a:r>
            <a:endParaRPr lang="de-DE" dirty="0"/>
          </a:p>
          <a:p>
            <a:pPr>
              <a:buFont typeface="Wingdings" pitchFamily="2" charset="2"/>
              <a:buChar char="Ø"/>
              <a:defRPr/>
            </a:pPr>
            <a:r>
              <a:rPr lang="de-DE" dirty="0" smtClean="0"/>
              <a:t>Risikobegriff auch in Art. 24, 25, 32 DS-GVO</a:t>
            </a:r>
          </a:p>
          <a:p>
            <a:pPr>
              <a:buFont typeface="Wingdings" pitchFamily="2" charset="2"/>
              <a:buChar char="Ø"/>
              <a:defRPr/>
            </a:pPr>
            <a:r>
              <a:rPr lang="de-DE" dirty="0" smtClean="0"/>
              <a:t>Faktoren für hohes Risiko:</a:t>
            </a:r>
          </a:p>
          <a:p>
            <a:pPr lvl="2">
              <a:buFont typeface="Wingdings" pitchFamily="2" charset="2"/>
              <a:buChar char="Ø"/>
              <a:defRPr/>
            </a:pPr>
            <a:r>
              <a:rPr lang="de-DE" sz="2200" b="1" dirty="0" smtClean="0"/>
              <a:t>Art</a:t>
            </a:r>
            <a:r>
              <a:rPr lang="de-DE" sz="2200" dirty="0" smtClean="0"/>
              <a:t>, </a:t>
            </a:r>
            <a:r>
              <a:rPr lang="de-DE" sz="2200" b="1" dirty="0" smtClean="0"/>
              <a:t>Umfang</a:t>
            </a:r>
            <a:r>
              <a:rPr lang="de-DE" sz="2200" dirty="0" smtClean="0"/>
              <a:t> (Volumen), </a:t>
            </a:r>
            <a:r>
              <a:rPr lang="de-DE" sz="2200" b="1" dirty="0" smtClean="0"/>
              <a:t>Umstände</a:t>
            </a:r>
            <a:r>
              <a:rPr lang="de-DE" sz="2200" dirty="0" smtClean="0"/>
              <a:t> (Verwendung, Zugriffe) </a:t>
            </a:r>
          </a:p>
          <a:p>
            <a:pPr lvl="2">
              <a:buFont typeface="Wingdings" pitchFamily="2" charset="2"/>
              <a:buChar char="Ø"/>
              <a:defRPr/>
            </a:pPr>
            <a:r>
              <a:rPr lang="de-DE" sz="2200" dirty="0" smtClean="0"/>
              <a:t>Eintrittswahrscheinlichkeit des Risikos</a:t>
            </a:r>
          </a:p>
          <a:p>
            <a:pPr lvl="2">
              <a:buFont typeface="Wingdings" pitchFamily="2" charset="2"/>
              <a:buChar char="Ø"/>
              <a:defRPr/>
            </a:pPr>
            <a:r>
              <a:rPr lang="de-DE" sz="2200" dirty="0" smtClean="0"/>
              <a:t>Zwecke der Verarbeitung</a:t>
            </a:r>
          </a:p>
          <a:p>
            <a:pPr lvl="2">
              <a:buFont typeface="Wingdings" pitchFamily="2" charset="2"/>
              <a:buChar char="Ø"/>
              <a:defRPr/>
            </a:pPr>
            <a:r>
              <a:rPr lang="de-DE" sz="2200" dirty="0" smtClean="0"/>
              <a:t>Schwere des Schadens </a:t>
            </a:r>
          </a:p>
          <a:p>
            <a:pPr>
              <a:buFont typeface="Wingdings" pitchFamily="2" charset="2"/>
              <a:buChar char="Ø"/>
              <a:defRPr/>
            </a:pPr>
            <a:r>
              <a:rPr lang="de-DE" i="1" dirty="0" smtClean="0"/>
              <a:t>Erwägungsgründe</a:t>
            </a:r>
            <a:r>
              <a:rPr lang="de-DE" dirty="0" smtClean="0"/>
              <a:t> 89, 91hinzuziehen</a:t>
            </a:r>
          </a:p>
          <a:p>
            <a:pPr>
              <a:buFont typeface="Wingdings" pitchFamily="2" charset="2"/>
              <a:buChar char="Ø"/>
              <a:defRPr/>
            </a:pPr>
            <a:r>
              <a:rPr lang="de-DE" dirty="0" smtClean="0"/>
              <a:t>im Einzelfall vom Verantwortlichen zu prüfen</a:t>
            </a:r>
          </a:p>
          <a:p>
            <a:pPr>
              <a:buFont typeface="Wingdings" pitchFamily="2" charset="2"/>
              <a:buChar char="Ø"/>
              <a:defRPr/>
            </a:pPr>
            <a:r>
              <a:rPr lang="de-DE" dirty="0" smtClean="0"/>
              <a:t>„Neue Technologien“ weit gefasst, es geht nicht nur um Software</a:t>
            </a:r>
          </a:p>
          <a:p>
            <a:pPr marL="0" indent="0">
              <a:buNone/>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a:p>
            <a:pPr marL="0" indent="0">
              <a:buNone/>
              <a:defRPr/>
            </a:pPr>
            <a:endParaRPr lang="de-DE" dirty="0" smtClean="0"/>
          </a:p>
          <a:p>
            <a:pPr>
              <a:buFont typeface="Wingdings" pitchFamily="2" charset="2"/>
              <a:buChar char="Ø"/>
              <a:defRPr/>
            </a:pPr>
            <a:endParaRPr lang="de-DE" dirty="0" smtClean="0"/>
          </a:p>
          <a:p>
            <a:pPr marL="0" indent="0">
              <a:buFont typeface="Wingdings" pitchFamily="2" charset="2"/>
              <a:buNone/>
              <a:defRPr/>
            </a:pPr>
            <a:endParaRPr lang="de-DE" dirty="0" smtClean="0"/>
          </a:p>
        </p:txBody>
      </p:sp>
      <p:sp>
        <p:nvSpPr>
          <p:cNvPr id="5122" name="Titel 1"/>
          <p:cNvSpPr>
            <a:spLocks noGrp="1"/>
          </p:cNvSpPr>
          <p:nvPr>
            <p:ph type="title"/>
          </p:nvPr>
        </p:nvSpPr>
        <p:spPr/>
        <p:txBody>
          <a:bodyPr>
            <a:normAutofit/>
          </a:bodyPr>
          <a:lstStyle/>
          <a:p>
            <a:r>
              <a:rPr lang="de-DE" dirty="0" smtClean="0"/>
              <a:t> 2. Erforderlichkeit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87444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5005536"/>
          </a:xfrm>
        </p:spPr>
        <p:txBody>
          <a:bodyPr>
            <a:normAutofit fontScale="92500" lnSpcReduction="20000"/>
          </a:bodyPr>
          <a:lstStyle/>
          <a:p>
            <a:pPr>
              <a:buFont typeface="Wingdings" pitchFamily="2" charset="2"/>
              <a:buChar char="Ø"/>
              <a:defRPr/>
            </a:pPr>
            <a:r>
              <a:rPr lang="de-DE" dirty="0" smtClean="0"/>
              <a:t>Verarbeitungen ab Mai 2018</a:t>
            </a:r>
          </a:p>
          <a:p>
            <a:pPr>
              <a:buFont typeface="Wingdings" pitchFamily="2" charset="2"/>
              <a:buChar char="Ø"/>
              <a:defRPr/>
            </a:pPr>
            <a:r>
              <a:rPr lang="de-DE" dirty="0" smtClean="0"/>
              <a:t>DSFA auch bei bestehenden Verarbeitungen dann</a:t>
            </a:r>
          </a:p>
          <a:p>
            <a:pPr lvl="2">
              <a:buFont typeface="Wingdings" pitchFamily="2" charset="2"/>
              <a:buChar char="Ø"/>
              <a:defRPr/>
            </a:pPr>
            <a:r>
              <a:rPr lang="de-DE" sz="2600" dirty="0" smtClean="0"/>
              <a:t>signifikante Änderungen</a:t>
            </a:r>
          </a:p>
          <a:p>
            <a:pPr lvl="2">
              <a:buFont typeface="Wingdings" pitchFamily="2" charset="2"/>
              <a:buChar char="Ø"/>
              <a:defRPr/>
            </a:pPr>
            <a:r>
              <a:rPr lang="de-DE" sz="2600" dirty="0" smtClean="0"/>
              <a:t>deren Auswirkungen auf Risiken für die Grundrechte</a:t>
            </a:r>
          </a:p>
          <a:p>
            <a:pPr lvl="2">
              <a:buFont typeface="Wingdings" pitchFamily="2" charset="2"/>
              <a:buChar char="Ø"/>
              <a:defRPr/>
            </a:pPr>
            <a:r>
              <a:rPr lang="de-DE" sz="2600" dirty="0" smtClean="0"/>
              <a:t>Schwere des Schadens abschätzen</a:t>
            </a:r>
          </a:p>
          <a:p>
            <a:pPr>
              <a:buFont typeface="Wingdings" pitchFamily="2" charset="2"/>
              <a:buChar char="Ø"/>
              <a:defRPr/>
            </a:pPr>
            <a:r>
              <a:rPr lang="de-DE" dirty="0" smtClean="0"/>
              <a:t>Erwägungsgrund 89 ff.</a:t>
            </a:r>
          </a:p>
          <a:p>
            <a:pPr>
              <a:buFont typeface="Wingdings" pitchFamily="2" charset="2"/>
              <a:buChar char="Ø"/>
              <a:defRPr/>
            </a:pPr>
            <a:r>
              <a:rPr lang="de-DE" dirty="0" smtClean="0"/>
              <a:t>immer eine vertretbare Risikoanalyse nach Art. 24, 32 DS-GVO, die sorgfältig dokumentiert werden muss (Rechenschaftspflicht)</a:t>
            </a:r>
          </a:p>
          <a:p>
            <a:pPr>
              <a:buFont typeface="Wingdings" pitchFamily="2" charset="2"/>
              <a:buChar char="Ø"/>
              <a:defRPr/>
            </a:pPr>
            <a:r>
              <a:rPr lang="de-DE" b="1" dirty="0" smtClean="0"/>
              <a:t>ähnliche Datenverarbeitungen </a:t>
            </a:r>
            <a:r>
              <a:rPr lang="de-DE" dirty="0" smtClean="0"/>
              <a:t>können zusammengefasst werden, mit einem übergreifenden Zweck (ErwGr 92), z.B. DB Video Bahnsteige/Bahnhöfe</a:t>
            </a:r>
          </a:p>
          <a:p>
            <a:pPr marL="0" indent="0">
              <a:buNone/>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a:p>
            <a:pPr marL="0" indent="0">
              <a:buNone/>
              <a:defRPr/>
            </a:pPr>
            <a:endParaRPr lang="de-DE" dirty="0" smtClean="0"/>
          </a:p>
          <a:p>
            <a:pPr>
              <a:buFont typeface="Wingdings" pitchFamily="2" charset="2"/>
              <a:buChar char="Ø"/>
              <a:defRPr/>
            </a:pPr>
            <a:endParaRPr lang="de-DE" dirty="0" smtClean="0"/>
          </a:p>
          <a:p>
            <a:pPr marL="0" indent="0">
              <a:buFont typeface="Wingdings" pitchFamily="2" charset="2"/>
              <a:buNone/>
              <a:defRPr/>
            </a:pPr>
            <a:endParaRPr lang="de-DE" dirty="0" smtClean="0"/>
          </a:p>
        </p:txBody>
      </p:sp>
      <p:sp>
        <p:nvSpPr>
          <p:cNvPr id="5122" name="Titel 1"/>
          <p:cNvSpPr>
            <a:spLocks noGrp="1"/>
          </p:cNvSpPr>
          <p:nvPr>
            <p:ph type="title"/>
          </p:nvPr>
        </p:nvSpPr>
        <p:spPr/>
        <p:txBody>
          <a:bodyPr>
            <a:normAutofit/>
          </a:bodyPr>
          <a:lstStyle/>
          <a:p>
            <a:r>
              <a:rPr lang="de-DE" dirty="0" smtClean="0"/>
              <a:t> 2. Erforderlichkeit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9654898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Details: </a:t>
            </a:r>
            <a:r>
              <a:rPr lang="de-DE" dirty="0" smtClean="0">
                <a:solidFill>
                  <a:srgbClr val="FF0000"/>
                </a:solidFill>
              </a:rPr>
              <a:t>Vorabkontrolle</a:t>
            </a:r>
            <a:r>
              <a:rPr lang="de-DE" dirty="0" smtClean="0"/>
              <a:t> als Vorgängervorschrift</a:t>
            </a:r>
            <a:endParaRPr lang="de-DE" dirty="0"/>
          </a:p>
        </p:txBody>
      </p:sp>
    </p:spTree>
    <p:extLst>
      <p:ext uri="{BB962C8B-B14F-4D97-AF65-F5344CB8AC3E}">
        <p14:creationId xmlns:p14="http://schemas.microsoft.com/office/powerpoint/2010/main" val="25415997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17504"/>
          </a:xfrm>
        </p:spPr>
        <p:txBody>
          <a:bodyPr>
            <a:normAutofit/>
          </a:bodyPr>
          <a:lstStyle/>
          <a:p>
            <a:pPr>
              <a:buFont typeface="Wingdings" pitchFamily="2" charset="2"/>
              <a:buChar char="Ø"/>
              <a:defRPr/>
            </a:pPr>
            <a:r>
              <a:rPr lang="de-DE" dirty="0" smtClean="0"/>
              <a:t>§ 4 d Abs. 5 BDSG a.F.: nur bedingt vergleichbar</a:t>
            </a:r>
          </a:p>
          <a:p>
            <a:pPr>
              <a:buFont typeface="Wingdings" pitchFamily="2" charset="2"/>
              <a:buChar char="Ø"/>
              <a:defRPr/>
            </a:pPr>
            <a:r>
              <a:rPr lang="de-DE" dirty="0" smtClean="0"/>
              <a:t>DSFA zukünftig seltener durchzuführen als Vorabkontrolle</a:t>
            </a:r>
          </a:p>
          <a:p>
            <a:pPr>
              <a:buFont typeface="Wingdings" pitchFamily="2" charset="2"/>
              <a:buChar char="Ø"/>
              <a:defRPr/>
            </a:pPr>
            <a:r>
              <a:rPr lang="de-DE" dirty="0" smtClean="0"/>
              <a:t>aber: umfangreichere Pflichten Verantwortlicher</a:t>
            </a:r>
          </a:p>
          <a:p>
            <a:pPr>
              <a:buFont typeface="Wingdings" pitchFamily="2" charset="2"/>
              <a:buChar char="Ø"/>
              <a:defRPr/>
            </a:pPr>
            <a:r>
              <a:rPr lang="de-DE" dirty="0" smtClean="0"/>
              <a:t>Unterschiede in Durchführung</a:t>
            </a:r>
          </a:p>
          <a:p>
            <a:pPr>
              <a:buFont typeface="Wingdings" pitchFamily="2" charset="2"/>
              <a:buChar char="Ø"/>
              <a:defRPr/>
            </a:pPr>
            <a:r>
              <a:rPr lang="de-DE" dirty="0" smtClean="0"/>
              <a:t>anders DSFA-Prozess: Lebenszyklus der Datenverarbeitung</a:t>
            </a:r>
          </a:p>
          <a:p>
            <a:pPr>
              <a:buFont typeface="Wingdings" pitchFamily="2" charset="2"/>
              <a:buChar char="Ø"/>
              <a:defRPr/>
            </a:pPr>
            <a:r>
              <a:rPr lang="de-DE" dirty="0" smtClean="0"/>
              <a:t>Dokumentation der DSFA: Erfüllung Transparenz- und Rechenschaftspflicht</a:t>
            </a:r>
          </a:p>
          <a:p>
            <a:pPr>
              <a:buFont typeface="Wingdings" pitchFamily="2" charset="2"/>
              <a:buChar char="Ø"/>
              <a:defRPr/>
            </a:pPr>
            <a:r>
              <a:rPr lang="de-DE" dirty="0" smtClean="0"/>
              <a:t>Rechtspraxis: bDSB macht Vorabkontrolle</a:t>
            </a:r>
          </a:p>
          <a:p>
            <a:pPr marL="0" indent="0">
              <a:buFont typeface="Wingdings" pitchFamily="2" charset="2"/>
              <a:buNone/>
              <a:defRPr/>
            </a:pPr>
            <a:endParaRPr lang="de-DE" sz="4200" dirty="0"/>
          </a:p>
          <a:p>
            <a:pPr marL="0" indent="0">
              <a:buNone/>
              <a:defRPr/>
            </a:pPr>
            <a:endParaRPr lang="de-DE" dirty="0"/>
          </a:p>
        </p:txBody>
      </p:sp>
      <p:sp>
        <p:nvSpPr>
          <p:cNvPr id="5122" name="Titel 1"/>
          <p:cNvSpPr>
            <a:spLocks noGrp="1"/>
          </p:cNvSpPr>
          <p:nvPr>
            <p:ph type="title"/>
          </p:nvPr>
        </p:nvSpPr>
        <p:spPr>
          <a:xfrm>
            <a:off x="990600" y="274638"/>
            <a:ext cx="8570912" cy="1143000"/>
          </a:xfrm>
        </p:spPr>
        <p:txBody>
          <a:bodyPr>
            <a:noAutofit/>
          </a:bodyPr>
          <a:lstStyle/>
          <a:p>
            <a:pPr marL="622300" indent="-622300"/>
            <a:r>
              <a:rPr lang="de-DE" dirty="0" smtClean="0"/>
              <a:t>2. Vorabkontrolle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4349280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17504"/>
          </a:xfrm>
        </p:spPr>
        <p:txBody>
          <a:bodyPr>
            <a:normAutofit/>
          </a:bodyPr>
          <a:lstStyle/>
          <a:p>
            <a:pPr>
              <a:buFont typeface="Wingdings" pitchFamily="2" charset="2"/>
              <a:buChar char="Ø"/>
              <a:defRPr/>
            </a:pPr>
            <a:r>
              <a:rPr lang="de-DE" dirty="0" smtClean="0"/>
              <a:t>Wenn bDSB benannt ist, dann hat Verantwortlicher Rat einzuholen</a:t>
            </a:r>
          </a:p>
          <a:p>
            <a:pPr>
              <a:buFont typeface="Wingdings" pitchFamily="2" charset="2"/>
              <a:buChar char="Ø"/>
              <a:defRPr/>
            </a:pPr>
            <a:r>
              <a:rPr lang="de-DE" dirty="0" smtClean="0"/>
              <a:t>Unterlassung bußgeldbewehrt (Art. 83 DS-GVO)</a:t>
            </a:r>
          </a:p>
          <a:p>
            <a:pPr>
              <a:buFont typeface="Wingdings" pitchFamily="2" charset="2"/>
              <a:buChar char="Ø"/>
              <a:defRPr/>
            </a:pPr>
            <a:r>
              <a:rPr lang="de-DE" dirty="0" smtClean="0"/>
              <a:t>bDSB soll eingebunden werden, er macht die DFSA nicht</a:t>
            </a:r>
          </a:p>
          <a:p>
            <a:pPr>
              <a:buFont typeface="Wingdings" pitchFamily="2" charset="2"/>
              <a:buChar char="Ø"/>
              <a:defRPr/>
            </a:pPr>
            <a:r>
              <a:rPr lang="de-DE" dirty="0" smtClean="0"/>
              <a:t>Einschätzung und Beratung gefragt</a:t>
            </a:r>
          </a:p>
          <a:p>
            <a:pPr>
              <a:buFont typeface="Wingdings" pitchFamily="2" charset="2"/>
              <a:buChar char="Ø"/>
              <a:defRPr/>
            </a:pPr>
            <a:r>
              <a:rPr lang="de-DE" dirty="0" smtClean="0"/>
              <a:t>Aufgabe: Beratung und Überwachung der Durchführung auf Anfrage (Art. 39 Abs. 1lit. c)</a:t>
            </a:r>
          </a:p>
          <a:p>
            <a:pPr>
              <a:buFont typeface="Wingdings" pitchFamily="2" charset="2"/>
              <a:buChar char="Ø"/>
              <a:defRPr/>
            </a:pPr>
            <a:r>
              <a:rPr lang="de-DE" dirty="0" smtClean="0"/>
              <a:t>Durchführung obliegt der betreffenden Fachabteilung</a:t>
            </a:r>
          </a:p>
          <a:p>
            <a:pPr>
              <a:buFont typeface="Wingdings" pitchFamily="2" charset="2"/>
              <a:buChar char="Ø"/>
              <a:defRPr/>
            </a:pPr>
            <a:endParaRPr lang="de-DE" sz="2800" dirty="0" smtClean="0"/>
          </a:p>
          <a:p>
            <a:pPr marL="0" indent="0">
              <a:buFont typeface="Wingdings" pitchFamily="2" charset="2"/>
              <a:buNone/>
              <a:defRPr/>
            </a:pPr>
            <a:endParaRPr lang="de-DE" sz="4200" dirty="0"/>
          </a:p>
          <a:p>
            <a:pPr marL="0" indent="0">
              <a:buNone/>
              <a:defRPr/>
            </a:pPr>
            <a:endParaRPr lang="de-DE" dirty="0"/>
          </a:p>
        </p:txBody>
      </p:sp>
      <p:sp>
        <p:nvSpPr>
          <p:cNvPr id="5122" name="Titel 1"/>
          <p:cNvSpPr>
            <a:spLocks noGrp="1"/>
          </p:cNvSpPr>
          <p:nvPr>
            <p:ph type="title"/>
          </p:nvPr>
        </p:nvSpPr>
        <p:spPr>
          <a:xfrm>
            <a:off x="990600" y="274638"/>
            <a:ext cx="8570912" cy="1143000"/>
          </a:xfrm>
        </p:spPr>
        <p:txBody>
          <a:bodyPr>
            <a:noAutofit/>
          </a:bodyPr>
          <a:lstStyle/>
          <a:p>
            <a:pPr marL="622300" indent="-622300"/>
            <a:r>
              <a:rPr lang="de-DE" dirty="0" smtClean="0"/>
              <a:t>2. Beteiligung des bDSB I</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7031885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17504"/>
          </a:xfrm>
        </p:spPr>
        <p:txBody>
          <a:bodyPr>
            <a:normAutofit/>
          </a:bodyPr>
          <a:lstStyle/>
          <a:p>
            <a:pPr>
              <a:buFont typeface="Wingdings" pitchFamily="2" charset="2"/>
              <a:buChar char="Ø"/>
              <a:defRPr/>
            </a:pPr>
            <a:r>
              <a:rPr lang="de-DE" dirty="0" smtClean="0"/>
              <a:t>Wenn dem Rat des bDSB nicht gefolgt wird, sollte der Verantwortliche die Gründe dafür dokumentieren (Nachweispflicht)</a:t>
            </a:r>
          </a:p>
          <a:p>
            <a:pPr>
              <a:buFont typeface="Wingdings" pitchFamily="2" charset="2"/>
              <a:buChar char="Ø"/>
              <a:defRPr/>
            </a:pPr>
            <a:r>
              <a:rPr lang="de-DE" dirty="0" smtClean="0"/>
              <a:t>Benennung des bDSB nach Art. 37 DS-GVO:</a:t>
            </a:r>
          </a:p>
          <a:p>
            <a:pPr lvl="1">
              <a:buFont typeface="Wingdings" panose="05000000000000000000" pitchFamily="2" charset="2"/>
              <a:buChar char="§"/>
              <a:defRPr/>
            </a:pPr>
            <a:r>
              <a:rPr lang="de-DE" i="1" dirty="0"/>
              <a:t>u</a:t>
            </a:r>
            <a:r>
              <a:rPr lang="de-DE" i="1" dirty="0" smtClean="0"/>
              <a:t>mfangreiche und systematische </a:t>
            </a:r>
            <a:r>
              <a:rPr lang="de-DE" dirty="0" smtClean="0"/>
              <a:t>Überwachung von betroffenen Personen</a:t>
            </a:r>
          </a:p>
          <a:p>
            <a:pPr lvl="1">
              <a:buFont typeface="Wingdings" panose="05000000000000000000" pitchFamily="2" charset="2"/>
              <a:buChar char="§"/>
              <a:defRPr/>
            </a:pPr>
            <a:r>
              <a:rPr lang="de-DE" i="1" dirty="0"/>
              <a:t>s</a:t>
            </a:r>
            <a:r>
              <a:rPr lang="de-DE" i="1" dirty="0" smtClean="0"/>
              <a:t>ystematische und umfangreiche </a:t>
            </a:r>
            <a:r>
              <a:rPr lang="de-DE" dirty="0" smtClean="0"/>
              <a:t>Bewertung persönlicher Aspekte</a:t>
            </a:r>
          </a:p>
          <a:p>
            <a:pPr lvl="1">
              <a:buFont typeface="Wingdings" panose="05000000000000000000" pitchFamily="2" charset="2"/>
              <a:buChar char="§"/>
              <a:defRPr/>
            </a:pPr>
            <a:r>
              <a:rPr lang="de-DE" i="1" dirty="0" smtClean="0"/>
              <a:t>Profiling, automatisierte Entscheidungen </a:t>
            </a:r>
            <a:r>
              <a:rPr lang="de-DE" dirty="0" smtClean="0"/>
              <a:t>mit rechtlichen Folgen (ErwGr 71)</a:t>
            </a:r>
          </a:p>
          <a:p>
            <a:pPr lvl="1">
              <a:buFont typeface="Wingdings" panose="05000000000000000000" pitchFamily="2" charset="2"/>
              <a:buChar char="§"/>
              <a:defRPr/>
            </a:pPr>
            <a:r>
              <a:rPr lang="de-DE" dirty="0" smtClean="0"/>
              <a:t>umfangreiche Verarbeitung </a:t>
            </a:r>
            <a:r>
              <a:rPr lang="de-DE" i="1" dirty="0" smtClean="0"/>
              <a:t>sensibler Daten</a:t>
            </a:r>
          </a:p>
          <a:p>
            <a:pPr lvl="1">
              <a:buFont typeface="Wingdings" pitchFamily="2" charset="2"/>
              <a:buChar char="Ø"/>
              <a:defRPr/>
            </a:pPr>
            <a:endParaRPr lang="de-DE" dirty="0" smtClean="0"/>
          </a:p>
          <a:p>
            <a:pPr>
              <a:buFont typeface="Wingdings" pitchFamily="2" charset="2"/>
              <a:buChar char="Ø"/>
              <a:defRPr/>
            </a:pPr>
            <a:endParaRPr lang="de-DE" sz="2800" dirty="0" smtClean="0"/>
          </a:p>
          <a:p>
            <a:pPr marL="0" indent="0">
              <a:buFont typeface="Wingdings" pitchFamily="2" charset="2"/>
              <a:buNone/>
              <a:defRPr/>
            </a:pPr>
            <a:endParaRPr lang="de-DE" sz="4200" dirty="0"/>
          </a:p>
          <a:p>
            <a:pPr marL="0" indent="0">
              <a:buNone/>
              <a:defRPr/>
            </a:pPr>
            <a:endParaRPr lang="de-DE" dirty="0"/>
          </a:p>
        </p:txBody>
      </p:sp>
      <p:sp>
        <p:nvSpPr>
          <p:cNvPr id="5122" name="Titel 1"/>
          <p:cNvSpPr>
            <a:spLocks noGrp="1"/>
          </p:cNvSpPr>
          <p:nvPr>
            <p:ph type="title"/>
          </p:nvPr>
        </p:nvSpPr>
        <p:spPr>
          <a:xfrm>
            <a:off x="990600" y="274638"/>
            <a:ext cx="8570912" cy="1143000"/>
          </a:xfrm>
        </p:spPr>
        <p:txBody>
          <a:bodyPr>
            <a:noAutofit/>
          </a:bodyPr>
          <a:lstStyle/>
          <a:p>
            <a:pPr marL="622300" indent="-622300"/>
            <a:r>
              <a:rPr lang="de-DE" dirty="0" smtClean="0"/>
              <a:t>2. Beteiligung des bDSB II</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7465272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2. Details: Gesetzliche Regelbeispiele</a:t>
            </a:r>
            <a:endParaRPr lang="de-DE" dirty="0"/>
          </a:p>
        </p:txBody>
      </p:sp>
    </p:spTree>
    <p:extLst>
      <p:ext uri="{BB962C8B-B14F-4D97-AF65-F5344CB8AC3E}">
        <p14:creationId xmlns:p14="http://schemas.microsoft.com/office/powerpoint/2010/main" val="38608141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
          </p:nvPr>
        </p:nvSpPr>
        <p:spPr/>
        <p:txBody>
          <a:bodyPr/>
          <a:lstStyle/>
          <a:p>
            <a:pPr marL="457200" indent="-457200">
              <a:lnSpc>
                <a:spcPct val="200000"/>
              </a:lnSpc>
              <a:buFont typeface="+mj-lt"/>
              <a:buAutoNum type="arabicPeriod"/>
            </a:pPr>
            <a:r>
              <a:rPr lang="de-DE" sz="2400" dirty="0" smtClean="0"/>
              <a:t>Überblick über Art. 35 DS-GVO</a:t>
            </a:r>
            <a:endParaRPr lang="de-DE" sz="2400" dirty="0"/>
          </a:p>
          <a:p>
            <a:pPr marL="457200" indent="-457200">
              <a:lnSpc>
                <a:spcPct val="200000"/>
              </a:lnSpc>
              <a:buFont typeface="+mj-lt"/>
              <a:buAutoNum type="arabicPeriod"/>
            </a:pPr>
            <a:r>
              <a:rPr lang="de-DE" sz="2400" dirty="0" smtClean="0"/>
              <a:t>Art. 35 DS-GVO: Details</a:t>
            </a:r>
            <a:endParaRPr lang="de-DE" sz="2400" dirty="0"/>
          </a:p>
          <a:p>
            <a:pPr marL="457200" indent="-457200">
              <a:lnSpc>
                <a:spcPct val="200000"/>
              </a:lnSpc>
              <a:buFont typeface="+mj-lt"/>
              <a:buAutoNum type="arabicPeriod"/>
            </a:pPr>
            <a:r>
              <a:rPr lang="de-DE" sz="2400" dirty="0" smtClean="0"/>
              <a:t>Vorherige Konsultation mit der Aufsichtsbehörde</a:t>
            </a:r>
            <a:endParaRPr lang="de-DE" sz="2400" dirty="0"/>
          </a:p>
          <a:p>
            <a:pPr marL="457200" indent="-457200">
              <a:lnSpc>
                <a:spcPct val="200000"/>
              </a:lnSpc>
              <a:buFont typeface="+mj-lt"/>
              <a:buAutoNum type="arabicPeriod"/>
            </a:pPr>
            <a:r>
              <a:rPr lang="de-DE" sz="2400" dirty="0" smtClean="0"/>
              <a:t>Rechtliche Einordnung, Mitbestimmung</a:t>
            </a:r>
            <a:endParaRPr lang="de-DE" sz="2400" dirty="0"/>
          </a:p>
          <a:p>
            <a:pPr marL="457200" indent="-457200">
              <a:lnSpc>
                <a:spcPct val="200000"/>
              </a:lnSpc>
              <a:buFont typeface="+mj-lt"/>
              <a:buAutoNum type="arabicPeriod"/>
            </a:pPr>
            <a:r>
              <a:rPr lang="de-DE" sz="2400" dirty="0" smtClean="0"/>
              <a:t>Literatur</a:t>
            </a:r>
            <a:endParaRPr lang="de-DE" sz="2400" dirty="0"/>
          </a:p>
        </p:txBody>
      </p:sp>
      <p:sp>
        <p:nvSpPr>
          <p:cNvPr id="3074" name="Rectangle 2"/>
          <p:cNvSpPr>
            <a:spLocks noGrp="1" noChangeArrowheads="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de-DE" dirty="0"/>
              <a:t>Gliederung</a:t>
            </a:r>
          </a:p>
        </p:txBody>
      </p:sp>
      <p:sp>
        <p:nvSpPr>
          <p:cNvPr id="3" name="Fußzeilenplatzhalter 2"/>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340768"/>
            <a:ext cx="8420100" cy="5112568"/>
          </a:xfrm>
        </p:spPr>
        <p:txBody>
          <a:bodyPr>
            <a:normAutofit fontScale="92500" lnSpcReduction="10000"/>
          </a:bodyPr>
          <a:lstStyle/>
          <a:p>
            <a:pPr>
              <a:buFont typeface="Wingdings" panose="05000000000000000000" pitchFamily="2" charset="2"/>
              <a:buChar char="Ø"/>
              <a:defRPr/>
            </a:pPr>
            <a:r>
              <a:rPr lang="de-DE" dirty="0" smtClean="0"/>
              <a:t>Neue oder neuartige Verarbeitungsvorgänge bzw. Anwendungen (z. B. Industrie 4.0)</a:t>
            </a:r>
          </a:p>
          <a:p>
            <a:pPr>
              <a:buFont typeface="Wingdings" panose="05000000000000000000" pitchFamily="2" charset="2"/>
              <a:buChar char="Ø"/>
              <a:defRPr/>
            </a:pPr>
            <a:r>
              <a:rPr lang="de-DE" dirty="0" smtClean="0"/>
              <a:t>Profiling mit rechtlichen Folgen, Scoring, Beurteilungen, z.B. Skilldatenbanken</a:t>
            </a:r>
          </a:p>
          <a:p>
            <a:pPr>
              <a:buFont typeface="Wingdings" panose="05000000000000000000" pitchFamily="2" charset="2"/>
              <a:buChar char="Ø"/>
              <a:defRPr/>
            </a:pPr>
            <a:r>
              <a:rPr lang="de-DE" dirty="0" smtClean="0"/>
              <a:t>Einsatz neuer Technologien: u.a. Gesichts- </a:t>
            </a:r>
            <a:r>
              <a:rPr lang="de-DE" dirty="0"/>
              <a:t>und Spracherkennung, Body-Cams, allg. Videoüberwachung, </a:t>
            </a:r>
            <a:r>
              <a:rPr lang="de-DE" dirty="0" smtClean="0"/>
              <a:t>Online-Bewertungsplattformen, Software-Tools, Big Data, Bring your own Device, selbstlernende Algorithmen, Social Media Monitoring</a:t>
            </a:r>
          </a:p>
          <a:p>
            <a:pPr>
              <a:buFont typeface="Wingdings" panose="05000000000000000000" pitchFamily="2" charset="2"/>
              <a:buChar char="Ø"/>
              <a:defRPr/>
            </a:pPr>
            <a:r>
              <a:rPr lang="de-DE" dirty="0" smtClean="0"/>
              <a:t>Verlagerung der Personaldatenverarbeitung zu einem Cloud-Anbieter (auch bei einzelnen Ärzten und Rechtsanwälten); Cloud Computing bei Beschäftigtendaten</a:t>
            </a:r>
          </a:p>
          <a:p>
            <a:pPr>
              <a:buFont typeface="Wingdings" panose="05000000000000000000" pitchFamily="2" charset="2"/>
              <a:buChar char="Ø"/>
              <a:defRPr/>
            </a:pPr>
            <a:r>
              <a:rPr lang="de-DE" dirty="0" smtClean="0"/>
              <a:t>Wearables (Körperdatenverarbeitung)</a:t>
            </a:r>
            <a:endParaRPr lang="de-DE" dirty="0"/>
          </a:p>
        </p:txBody>
      </p:sp>
      <p:sp>
        <p:nvSpPr>
          <p:cNvPr id="5122" name="Titel 1"/>
          <p:cNvSpPr>
            <a:spLocks noGrp="1"/>
          </p:cNvSpPr>
          <p:nvPr>
            <p:ph type="title"/>
          </p:nvPr>
        </p:nvSpPr>
        <p:spPr/>
        <p:txBody>
          <a:bodyPr>
            <a:normAutofit/>
          </a:bodyPr>
          <a:lstStyle/>
          <a:p>
            <a:pPr marL="536575" indent="-536575"/>
            <a:r>
              <a:rPr lang="de-DE" dirty="0" smtClean="0"/>
              <a:t>2. regelBeispiele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5654037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268760"/>
            <a:ext cx="8420100" cy="5112568"/>
          </a:xfrm>
        </p:spPr>
        <p:txBody>
          <a:bodyPr>
            <a:normAutofit lnSpcReduction="10000"/>
          </a:bodyPr>
          <a:lstStyle/>
          <a:p>
            <a:pPr>
              <a:buFont typeface="Wingdings" panose="05000000000000000000" pitchFamily="2" charset="2"/>
              <a:buChar char="Ø"/>
              <a:defRPr/>
            </a:pPr>
            <a:r>
              <a:rPr lang="de-DE" dirty="0" smtClean="0"/>
              <a:t>Umfangreichere Verarbeitung großer Mengen personenbezogener Daten (ErwGr 91)</a:t>
            </a:r>
          </a:p>
          <a:p>
            <a:pPr>
              <a:buFont typeface="Wingdings" panose="05000000000000000000" pitchFamily="2" charset="2"/>
              <a:buChar char="Ø"/>
              <a:defRPr/>
            </a:pPr>
            <a:r>
              <a:rPr lang="de-DE" dirty="0" smtClean="0"/>
              <a:t>„systematisch und umfassend“: Auslegung!</a:t>
            </a:r>
          </a:p>
          <a:p>
            <a:pPr>
              <a:buFont typeface="Wingdings" panose="05000000000000000000" pitchFamily="2" charset="2"/>
              <a:buChar char="Ø"/>
              <a:defRPr/>
            </a:pPr>
            <a:r>
              <a:rPr lang="de-DE" dirty="0" smtClean="0"/>
              <a:t>Sensibilität persönliche Aspekte</a:t>
            </a:r>
            <a:r>
              <a:rPr lang="de-DE" dirty="0"/>
              <a:t> </a:t>
            </a:r>
            <a:r>
              <a:rPr lang="de-DE" dirty="0" smtClean="0"/>
              <a:t>(Art. 9 DS-GVO; z.B. Biometrie; Patientenakte Krankenhaus, Akte Detektive)</a:t>
            </a:r>
          </a:p>
          <a:p>
            <a:pPr>
              <a:buFont typeface="Wingdings" panose="05000000000000000000" pitchFamily="2" charset="2"/>
              <a:buChar char="Ø"/>
              <a:defRPr/>
            </a:pPr>
            <a:r>
              <a:rPr lang="de-DE" dirty="0" smtClean="0"/>
              <a:t>Interne Ermittlungen und Compliance-Maßnahmen (Art. 10 DS-GVO; Straftaten siehe </a:t>
            </a:r>
            <a:r>
              <a:rPr lang="de-DE" dirty="0"/>
              <a:t>ErwGr 91 S. 2)</a:t>
            </a:r>
            <a:endParaRPr lang="de-DE" dirty="0" smtClean="0"/>
          </a:p>
          <a:p>
            <a:pPr>
              <a:buFont typeface="Wingdings" panose="05000000000000000000" pitchFamily="2" charset="2"/>
              <a:buChar char="Ø"/>
              <a:defRPr/>
            </a:pPr>
            <a:r>
              <a:rPr lang="de-DE" dirty="0" smtClean="0"/>
              <a:t>Konzernweite Verarbeitung von Personaldaten</a:t>
            </a:r>
          </a:p>
          <a:p>
            <a:pPr>
              <a:buFont typeface="Wingdings" panose="05000000000000000000" pitchFamily="2" charset="2"/>
              <a:buChar char="Ø"/>
              <a:defRPr/>
            </a:pPr>
            <a:r>
              <a:rPr lang="de-DE" dirty="0" smtClean="0"/>
              <a:t>Grenzüberschreitende Datentransfer außerhalb EU </a:t>
            </a:r>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a:p>
        </p:txBody>
      </p:sp>
      <p:sp>
        <p:nvSpPr>
          <p:cNvPr id="5122" name="Titel 1"/>
          <p:cNvSpPr>
            <a:spLocks noGrp="1"/>
          </p:cNvSpPr>
          <p:nvPr>
            <p:ph type="title"/>
          </p:nvPr>
        </p:nvSpPr>
        <p:spPr/>
        <p:txBody>
          <a:bodyPr>
            <a:normAutofit/>
          </a:bodyPr>
          <a:lstStyle/>
          <a:p>
            <a:pPr marL="536575" indent="-536575"/>
            <a:r>
              <a:rPr lang="de-DE" dirty="0" smtClean="0"/>
              <a:t>2. Beispiele: Hinweise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5752028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a:bodyPr>
          <a:lstStyle/>
          <a:p>
            <a:pPr>
              <a:buFont typeface="Wingdings" panose="05000000000000000000" pitchFamily="2" charset="2"/>
              <a:buChar char="Ø"/>
              <a:defRPr/>
            </a:pPr>
            <a:r>
              <a:rPr lang="de-DE" dirty="0"/>
              <a:t>weitreichend regional, national  supranational: </a:t>
            </a:r>
            <a:r>
              <a:rPr lang="de-DE" i="1" dirty="0"/>
              <a:t>geografisch weitreichende Datenverarbeitung</a:t>
            </a:r>
          </a:p>
          <a:p>
            <a:pPr>
              <a:buFont typeface="Wingdings" panose="05000000000000000000" pitchFamily="2" charset="2"/>
              <a:buChar char="Ø"/>
              <a:defRPr/>
            </a:pPr>
            <a:r>
              <a:rPr lang="de-DE" dirty="0" smtClean="0"/>
              <a:t>Videoüberwachung (am Arbeitsplatz, öffentlich zugängliche Räume; Drohnen, Dashcams)</a:t>
            </a:r>
          </a:p>
          <a:p>
            <a:pPr>
              <a:buFont typeface="Wingdings" panose="05000000000000000000" pitchFamily="2" charset="2"/>
              <a:buChar char="Ø"/>
              <a:defRPr/>
            </a:pPr>
            <a:r>
              <a:rPr lang="de-DE" dirty="0" smtClean="0"/>
              <a:t>Datenverarbeitung, die es betroffenen Personen erschwert, ihre Rechte wahrzunehmen, z.B. bei einem Transfer der Beschäftigtendaten in Drittstaaten</a:t>
            </a:r>
          </a:p>
          <a:p>
            <a:pPr>
              <a:buFont typeface="Wingdings" panose="05000000000000000000" pitchFamily="2" charset="2"/>
              <a:buChar char="Ø"/>
              <a:defRPr/>
            </a:pPr>
            <a:r>
              <a:rPr lang="de-DE" dirty="0" smtClean="0"/>
              <a:t>Positivliste der Aufsichtsbehörden beachten</a:t>
            </a:r>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smtClean="0"/>
          </a:p>
          <a:p>
            <a:pPr>
              <a:buFont typeface="Wingdings" panose="05000000000000000000" pitchFamily="2" charset="2"/>
              <a:buChar char="Ø"/>
              <a:defRPr/>
            </a:pPr>
            <a:endParaRPr lang="de-DE" dirty="0"/>
          </a:p>
        </p:txBody>
      </p:sp>
      <p:sp>
        <p:nvSpPr>
          <p:cNvPr id="5122" name="Titel 1"/>
          <p:cNvSpPr>
            <a:spLocks noGrp="1"/>
          </p:cNvSpPr>
          <p:nvPr>
            <p:ph type="title"/>
          </p:nvPr>
        </p:nvSpPr>
        <p:spPr/>
        <p:txBody>
          <a:bodyPr>
            <a:normAutofit/>
          </a:bodyPr>
          <a:lstStyle/>
          <a:p>
            <a:pPr marL="536575" indent="-536575"/>
            <a:r>
              <a:rPr lang="de-DE" dirty="0" smtClean="0"/>
              <a:t>2. Beispiele: Hinweise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1101354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89512"/>
          </a:xfrm>
        </p:spPr>
        <p:txBody>
          <a:bodyPr>
            <a:normAutofit/>
          </a:bodyPr>
          <a:lstStyle/>
          <a:p>
            <a:pPr>
              <a:buFont typeface="Wingdings" panose="05000000000000000000" pitchFamily="2" charset="2"/>
              <a:buChar char="Ø"/>
              <a:defRPr/>
            </a:pPr>
            <a:r>
              <a:rPr lang="de-DE" dirty="0" smtClean="0"/>
              <a:t>Nicht schematisch vorgehen, </a:t>
            </a:r>
            <a:r>
              <a:rPr lang="de-DE" b="1" dirty="0" smtClean="0"/>
              <a:t>im Einzelfall </a:t>
            </a:r>
            <a:r>
              <a:rPr lang="de-DE" dirty="0" smtClean="0"/>
              <a:t>prüfen</a:t>
            </a:r>
          </a:p>
          <a:p>
            <a:pPr>
              <a:buFont typeface="Wingdings" panose="05000000000000000000" pitchFamily="2" charset="2"/>
              <a:buChar char="Ø"/>
              <a:defRPr/>
            </a:pPr>
            <a:r>
              <a:rPr lang="de-DE" dirty="0" smtClean="0"/>
              <a:t>Beschäftigtendatenschutz: wegen hoher Sensibilität und Schutzbedürftigkeit stets DSFA durchführen</a:t>
            </a:r>
          </a:p>
          <a:p>
            <a:pPr>
              <a:buFont typeface="Wingdings" panose="05000000000000000000" pitchFamily="2" charset="2"/>
              <a:buChar char="Ø"/>
              <a:defRPr/>
            </a:pPr>
            <a:r>
              <a:rPr lang="de-DE" dirty="0" smtClean="0"/>
              <a:t>Wichtige Kriterien zur Beurteilung:</a:t>
            </a:r>
          </a:p>
          <a:p>
            <a:pPr lvl="1">
              <a:buFont typeface="Wingdings" panose="05000000000000000000" pitchFamily="2" charset="2"/>
              <a:buChar char="Ø"/>
              <a:defRPr/>
            </a:pPr>
            <a:r>
              <a:rPr lang="de-DE" dirty="0" smtClean="0"/>
              <a:t>Rechtmäßigkeit</a:t>
            </a:r>
          </a:p>
          <a:p>
            <a:pPr lvl="1">
              <a:buFont typeface="Wingdings" panose="05000000000000000000" pitchFamily="2" charset="2"/>
              <a:buChar char="Ø"/>
              <a:defRPr/>
            </a:pPr>
            <a:r>
              <a:rPr lang="de-DE" dirty="0" smtClean="0"/>
              <a:t>Dauer der Datenverarbeitung (systematisch)</a:t>
            </a:r>
          </a:p>
          <a:p>
            <a:pPr lvl="1">
              <a:buFont typeface="Wingdings" panose="05000000000000000000" pitchFamily="2" charset="2"/>
              <a:buChar char="Ø"/>
              <a:defRPr/>
            </a:pPr>
            <a:r>
              <a:rPr lang="de-DE" dirty="0" smtClean="0"/>
              <a:t>Sensibilität der Datenverarbeitung</a:t>
            </a:r>
          </a:p>
          <a:p>
            <a:pPr lvl="1">
              <a:buFont typeface="Wingdings" panose="05000000000000000000" pitchFamily="2" charset="2"/>
              <a:buChar char="Ø"/>
              <a:defRPr/>
            </a:pPr>
            <a:r>
              <a:rPr lang="de-DE" dirty="0" smtClean="0"/>
              <a:t>Schutzbedürftigkeit der Personen</a:t>
            </a:r>
          </a:p>
          <a:p>
            <a:pPr lvl="1">
              <a:buFont typeface="Wingdings" panose="05000000000000000000" pitchFamily="2" charset="2"/>
              <a:buChar char="Ø"/>
              <a:defRPr/>
            </a:pPr>
            <a:r>
              <a:rPr lang="de-DE" dirty="0" smtClean="0"/>
              <a:t>Umfang: Geografische Ausdehnung, Zugriffe</a:t>
            </a:r>
          </a:p>
          <a:p>
            <a:pPr lvl="1">
              <a:buFont typeface="Wingdings" panose="05000000000000000000" pitchFamily="2" charset="2"/>
              <a:buChar char="Ø"/>
              <a:defRPr/>
            </a:pPr>
            <a:r>
              <a:rPr lang="de-DE" dirty="0" smtClean="0"/>
              <a:t>Ausführungen Art. 29-Gruppe - WP 248</a:t>
            </a:r>
            <a:endParaRPr lang="de-DE" dirty="0"/>
          </a:p>
        </p:txBody>
      </p:sp>
      <p:sp>
        <p:nvSpPr>
          <p:cNvPr id="5122" name="Titel 1"/>
          <p:cNvSpPr>
            <a:spLocks noGrp="1"/>
          </p:cNvSpPr>
          <p:nvPr>
            <p:ph type="title"/>
          </p:nvPr>
        </p:nvSpPr>
        <p:spPr/>
        <p:txBody>
          <a:bodyPr>
            <a:normAutofit/>
          </a:bodyPr>
          <a:lstStyle/>
          <a:p>
            <a:pPr marL="536575" indent="-536575"/>
            <a:r>
              <a:rPr lang="de-DE" dirty="0" smtClean="0"/>
              <a:t>2. Beispiele: Fazit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9333927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Details: Prozess, Strukturen, Vorgehen</a:t>
            </a:r>
            <a:endParaRPr lang="de-DE" dirty="0"/>
          </a:p>
        </p:txBody>
      </p:sp>
    </p:spTree>
    <p:extLst>
      <p:ext uri="{BB962C8B-B14F-4D97-AF65-F5344CB8AC3E}">
        <p14:creationId xmlns:p14="http://schemas.microsoft.com/office/powerpoint/2010/main" val="107012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a:bodyPr>
          <a:lstStyle/>
          <a:p>
            <a:pPr>
              <a:buFont typeface="Wingdings" pitchFamily="2" charset="2"/>
              <a:buChar char="Ø"/>
              <a:defRPr/>
            </a:pPr>
            <a:r>
              <a:rPr lang="de-DE" dirty="0" smtClean="0"/>
              <a:t>DSFA Teil des Datenschutzmanagementssystems Art. 35 Abs. 11 DS-GVO</a:t>
            </a:r>
          </a:p>
          <a:p>
            <a:pPr>
              <a:buFont typeface="Wingdings" pitchFamily="2" charset="2"/>
              <a:buChar char="Ø"/>
              <a:defRPr/>
            </a:pPr>
            <a:r>
              <a:rPr lang="de-DE" dirty="0" smtClean="0"/>
              <a:t>in regelmäßigen Abständen überprüfen (WP: alle 3 Jahre) </a:t>
            </a:r>
          </a:p>
          <a:p>
            <a:pPr>
              <a:buFont typeface="Wingdings" pitchFamily="2" charset="2"/>
              <a:buChar char="Ø"/>
              <a:defRPr/>
            </a:pPr>
            <a:r>
              <a:rPr lang="de-DE" dirty="0" smtClean="0"/>
              <a:t>Durchlaufen der DSFA dokumentieren/nachweisen; ggf. Bericht veröffentlichen, ganz oder gekürzt</a:t>
            </a:r>
          </a:p>
          <a:p>
            <a:pPr>
              <a:buFont typeface="Wingdings" pitchFamily="2" charset="2"/>
              <a:buChar char="Ø"/>
              <a:defRPr/>
            </a:pPr>
            <a:r>
              <a:rPr lang="de-DE" dirty="0" smtClean="0"/>
              <a:t>Änderungen: Datenpannen oder Änderungen der Datenverarbeitungen; z.B. neues Zugangskontrollsystem</a:t>
            </a:r>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Datenschutzmanagement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6818014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a:bodyPr>
          <a:lstStyle/>
          <a:p>
            <a:pPr>
              <a:buFont typeface="Wingdings" pitchFamily="2" charset="2"/>
              <a:buChar char="Ø"/>
              <a:defRPr/>
            </a:pPr>
            <a:r>
              <a:rPr lang="de-DE" dirty="0" smtClean="0"/>
              <a:t>Prozess mit Strukturen</a:t>
            </a:r>
          </a:p>
          <a:p>
            <a:pPr>
              <a:buFont typeface="Wingdings" pitchFamily="2" charset="2"/>
              <a:buChar char="Ø"/>
              <a:defRPr/>
            </a:pPr>
            <a:r>
              <a:rPr lang="de-DE" dirty="0" smtClean="0"/>
              <a:t>mit unterschiedlichen Methoden aber gemeinsamen Kriterien </a:t>
            </a:r>
          </a:p>
          <a:p>
            <a:pPr>
              <a:buFont typeface="Wingdings" pitchFamily="2" charset="2"/>
              <a:buChar char="Ø"/>
              <a:defRPr/>
            </a:pPr>
            <a:r>
              <a:rPr lang="de-DE" dirty="0" smtClean="0"/>
              <a:t>Sanktionen (</a:t>
            </a:r>
            <a:r>
              <a:rPr lang="en-US" i="1" dirty="0"/>
              <a:t>Art. </a:t>
            </a:r>
            <a:r>
              <a:rPr lang="en-US" i="1" dirty="0">
                <a:hlinkClick r:id="rId2"/>
              </a:rPr>
              <a:t>83</a:t>
            </a:r>
            <a:r>
              <a:rPr lang="en-US" i="1" dirty="0"/>
              <a:t> Abs. </a:t>
            </a:r>
            <a:r>
              <a:rPr lang="en-US" i="1" dirty="0">
                <a:hlinkClick r:id="rId3"/>
              </a:rPr>
              <a:t>4</a:t>
            </a:r>
            <a:r>
              <a:rPr lang="en-US" i="1" dirty="0"/>
              <a:t> lit. </a:t>
            </a:r>
            <a:r>
              <a:rPr lang="en-US" i="1" dirty="0" smtClean="0"/>
              <a:t>a DS-GVO</a:t>
            </a:r>
            <a:r>
              <a:rPr lang="de-DE" dirty="0" smtClean="0"/>
              <a:t>)</a:t>
            </a:r>
          </a:p>
          <a:p>
            <a:pPr>
              <a:buFont typeface="Wingdings" pitchFamily="2" charset="2"/>
              <a:buChar char="Ø"/>
              <a:defRPr/>
            </a:pPr>
            <a:r>
              <a:rPr lang="de-DE" dirty="0" smtClean="0"/>
              <a:t>ggf. Konsultation Aufsichtsbehörde: wenn hohe Risiken trotz Abhilfemaßnahmen verbleiben</a:t>
            </a:r>
          </a:p>
          <a:p>
            <a:pPr>
              <a:buFont typeface="Wingdings" pitchFamily="2" charset="2"/>
              <a:buChar char="Ø"/>
              <a:defRPr/>
            </a:pPr>
            <a:r>
              <a:rPr lang="de-DE" dirty="0" smtClean="0"/>
              <a:t>Team einrichten, mit bDSB, mit BR/PR in Fällen des Beschäftigtendatenschutzes</a:t>
            </a:r>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Datenschutzmanagement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5618047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933528"/>
          </a:xfrm>
        </p:spPr>
        <p:txBody>
          <a:bodyPr>
            <a:normAutofit lnSpcReduction="10000"/>
          </a:bodyPr>
          <a:lstStyle/>
          <a:p>
            <a:pPr marL="0" indent="0">
              <a:buNone/>
              <a:defRPr/>
            </a:pPr>
            <a:r>
              <a:rPr lang="de-DE" b="1" dirty="0" smtClean="0"/>
              <a:t>Art. 35 Abs. 7 DS-GVO</a:t>
            </a:r>
          </a:p>
          <a:p>
            <a:pPr>
              <a:buFont typeface="Wingdings" pitchFamily="2" charset="2"/>
              <a:buChar char="Ø"/>
              <a:defRPr/>
            </a:pPr>
            <a:r>
              <a:rPr lang="de-DE" dirty="0" smtClean="0"/>
              <a:t>Beschreibung geplante Verarbeitung; ggf. berechtigte Zwecke</a:t>
            </a:r>
          </a:p>
          <a:p>
            <a:pPr>
              <a:buFont typeface="Wingdings" pitchFamily="2" charset="2"/>
              <a:buChar char="Ø"/>
              <a:defRPr/>
            </a:pPr>
            <a:r>
              <a:rPr lang="de-DE" dirty="0" smtClean="0"/>
              <a:t>Aufbau wie Verarbeitungsverzeichnis Art. 30 DS-GVO</a:t>
            </a:r>
          </a:p>
          <a:p>
            <a:pPr>
              <a:buFont typeface="Wingdings" pitchFamily="2" charset="2"/>
              <a:buChar char="Ø"/>
              <a:defRPr/>
            </a:pPr>
            <a:r>
              <a:rPr lang="de-DE" dirty="0" smtClean="0"/>
              <a:t>Zwecke beschreiben</a:t>
            </a:r>
          </a:p>
          <a:p>
            <a:pPr>
              <a:buFont typeface="Wingdings" pitchFamily="2" charset="2"/>
              <a:buChar char="Ø"/>
              <a:defRPr/>
            </a:pPr>
            <a:r>
              <a:rPr lang="de-DE" dirty="0" smtClean="0"/>
              <a:t>Beschreibung der DS-Vorgänge</a:t>
            </a:r>
          </a:p>
          <a:p>
            <a:pPr>
              <a:buFont typeface="Wingdings" pitchFamily="2" charset="2"/>
              <a:buChar char="Ø"/>
              <a:defRPr/>
            </a:pPr>
            <a:r>
              <a:rPr lang="de-DE" dirty="0" smtClean="0"/>
              <a:t>Bewertung Erforderlichkeit und Verhältnismäßigkeit in Bezug auf Zwecke</a:t>
            </a:r>
          </a:p>
          <a:p>
            <a:pPr>
              <a:buFont typeface="Wingdings" pitchFamily="2" charset="2"/>
              <a:buChar char="Ø"/>
              <a:defRPr/>
            </a:pPr>
            <a:r>
              <a:rPr lang="de-DE" dirty="0" smtClean="0"/>
              <a:t>Einhaltung Grundsätze DS-GVO</a:t>
            </a:r>
          </a:p>
          <a:p>
            <a:pPr>
              <a:buFont typeface="Wingdings" pitchFamily="2" charset="2"/>
              <a:buChar char="Ø"/>
              <a:defRPr/>
            </a:pPr>
            <a:r>
              <a:rPr lang="de-DE" dirty="0" smtClean="0"/>
              <a:t>Geplante technisch-organisatorische Abhilfemaßnahmen</a:t>
            </a:r>
          </a:p>
        </p:txBody>
      </p:sp>
      <p:sp>
        <p:nvSpPr>
          <p:cNvPr id="5122" name="Titel 1"/>
          <p:cNvSpPr>
            <a:spLocks noGrp="1"/>
          </p:cNvSpPr>
          <p:nvPr>
            <p:ph type="title"/>
          </p:nvPr>
        </p:nvSpPr>
        <p:spPr>
          <a:xfrm>
            <a:off x="990600" y="274638"/>
            <a:ext cx="8570912" cy="1143000"/>
          </a:xfrm>
        </p:spPr>
        <p:txBody>
          <a:bodyPr>
            <a:noAutofit/>
          </a:bodyPr>
          <a:lstStyle/>
          <a:p>
            <a:pPr marL="622300" indent="-622300"/>
            <a:r>
              <a:rPr lang="de-DE" dirty="0" smtClean="0"/>
              <a:t>2. Mindestinhalte (Bericht)</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4012410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lnSpcReduction="10000"/>
          </a:bodyPr>
          <a:lstStyle/>
          <a:p>
            <a:pPr marL="0" indent="0">
              <a:buNone/>
              <a:defRPr/>
            </a:pPr>
            <a:r>
              <a:rPr lang="de-DE" b="1" dirty="0" smtClean="0"/>
              <a:t>Einschätzung</a:t>
            </a:r>
          </a:p>
          <a:p>
            <a:pPr>
              <a:buFont typeface="Wingdings" pitchFamily="2" charset="2"/>
              <a:buChar char="Ø"/>
              <a:defRPr/>
            </a:pPr>
            <a:r>
              <a:rPr lang="de-DE" dirty="0" smtClean="0"/>
              <a:t>Unklar, ob die Aufsichtsbehörden sie überhaupt veröffentlichen</a:t>
            </a:r>
          </a:p>
          <a:p>
            <a:pPr>
              <a:buFont typeface="Wingdings" pitchFamily="2" charset="2"/>
              <a:buChar char="Ø"/>
              <a:defRPr/>
            </a:pPr>
            <a:r>
              <a:rPr lang="de-DE" dirty="0" smtClean="0"/>
              <a:t>macht wenig Sinn</a:t>
            </a:r>
          </a:p>
          <a:p>
            <a:pPr>
              <a:buFont typeface="Wingdings" pitchFamily="2" charset="2"/>
              <a:buChar char="Ø"/>
              <a:defRPr/>
            </a:pPr>
            <a:r>
              <a:rPr lang="de-DE" dirty="0" smtClean="0"/>
              <a:t>setzt Einigkeit unter den Aufsichtsbehörden voraus (Kohärenzverfahren)</a:t>
            </a:r>
          </a:p>
          <a:p>
            <a:pPr>
              <a:buFont typeface="Wingdings" pitchFamily="2" charset="2"/>
              <a:buChar char="Ø"/>
              <a:defRPr/>
            </a:pPr>
            <a:r>
              <a:rPr lang="de-DE" dirty="0" smtClean="0"/>
              <a:t>mögliches Beispiel: Lohnbuchhaltung (weil gesetzliche Vorgaben!)</a:t>
            </a:r>
          </a:p>
          <a:p>
            <a:pPr>
              <a:buFont typeface="Wingdings" pitchFamily="2" charset="2"/>
              <a:buChar char="Ø"/>
              <a:defRPr/>
            </a:pPr>
            <a:r>
              <a:rPr lang="de-DE" dirty="0" smtClean="0"/>
              <a:t>Weitere Ausnahmen: wenn Genehmigung durch Aufsichtsbehörde oder bei gesetzlicher Grundlage</a:t>
            </a:r>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Negativliste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705861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lnSpcReduction="10000"/>
          </a:bodyPr>
          <a:lstStyle/>
          <a:p>
            <a:pPr marL="0" indent="0">
              <a:buNone/>
              <a:defRPr/>
            </a:pPr>
            <a:r>
              <a:rPr lang="de-DE" b="1" dirty="0" smtClean="0"/>
              <a:t>Einschätzung Art. 35 Abs. 6 DS-GVO</a:t>
            </a:r>
          </a:p>
          <a:p>
            <a:pPr>
              <a:buFont typeface="Wingdings" pitchFamily="2" charset="2"/>
              <a:buChar char="Ø"/>
              <a:defRPr/>
            </a:pPr>
            <a:r>
              <a:rPr lang="de-DE" dirty="0" smtClean="0"/>
              <a:t>Aufgabe der Aufsichtsbehörden</a:t>
            </a:r>
            <a:endParaRPr lang="de-DE" dirty="0"/>
          </a:p>
          <a:p>
            <a:pPr>
              <a:buFont typeface="Wingdings" pitchFamily="2" charset="2"/>
              <a:buChar char="Ø"/>
              <a:defRPr/>
            </a:pPr>
            <a:r>
              <a:rPr lang="de-DE" dirty="0" smtClean="0"/>
              <a:t>Kohärenzverfahren, damit EU-einheitliche Liste</a:t>
            </a:r>
          </a:p>
          <a:p>
            <a:pPr>
              <a:buFont typeface="Wingdings" pitchFamily="2" charset="2"/>
              <a:buChar char="Ø"/>
              <a:defRPr/>
            </a:pPr>
            <a:r>
              <a:rPr lang="de-DE" dirty="0" smtClean="0"/>
              <a:t>sich nicht auf Positivliste verlassen, wenn Verarbeitung nicht aufgelistet ist</a:t>
            </a:r>
          </a:p>
          <a:p>
            <a:pPr>
              <a:buFont typeface="Wingdings" pitchFamily="2" charset="2"/>
              <a:buChar char="Ø"/>
              <a:defRPr/>
            </a:pPr>
            <a:r>
              <a:rPr lang="de-DE" dirty="0" smtClean="0"/>
              <a:t>Positivliste nie abschließend: Entwicklung Technologie ist offen</a:t>
            </a:r>
          </a:p>
          <a:p>
            <a:pPr>
              <a:buFont typeface="Wingdings" pitchFamily="2" charset="2"/>
              <a:buChar char="Ø"/>
              <a:defRPr/>
            </a:pPr>
            <a:r>
              <a:rPr lang="de-DE" dirty="0" smtClean="0"/>
              <a:t>der Europäischen Datenschutzausschuss hat die Möglichkeit, </a:t>
            </a:r>
            <a:r>
              <a:rPr lang="de-DE" dirty="0"/>
              <a:t>Leitlinien, Empfehlungen und bewährte Verfahren </a:t>
            </a:r>
            <a:r>
              <a:rPr lang="de-DE" dirty="0" smtClean="0"/>
              <a:t>bereitzustellen (Art</a:t>
            </a:r>
            <a:r>
              <a:rPr lang="de-DE" dirty="0"/>
              <a:t>. 70 Abs. 1 lit. </a:t>
            </a:r>
            <a:r>
              <a:rPr lang="de-DE" dirty="0" smtClean="0"/>
              <a:t>e</a:t>
            </a:r>
            <a:r>
              <a:rPr lang="de-DE" dirty="0"/>
              <a:t> </a:t>
            </a:r>
            <a:r>
              <a:rPr lang="de-DE" dirty="0" smtClean="0"/>
              <a:t>DS-GVO)</a:t>
            </a:r>
            <a:endParaRPr lang="de-DE" dirty="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Positivliste</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0497627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a:t>
            </a:r>
            <a:r>
              <a:rPr lang="de-DE" dirty="0" smtClean="0"/>
              <a:t>Überblick Art. 35 DS-GVO</a:t>
            </a:r>
            <a:endParaRPr lang="de-DE"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17504"/>
          </a:xfrm>
        </p:spPr>
        <p:txBody>
          <a:bodyPr>
            <a:normAutofit/>
          </a:bodyPr>
          <a:lstStyle/>
          <a:p>
            <a:pPr>
              <a:buFont typeface="Wingdings" pitchFamily="2" charset="2"/>
              <a:buChar char="Ø"/>
              <a:defRPr/>
            </a:pPr>
            <a:r>
              <a:rPr lang="de-DE" dirty="0" smtClean="0"/>
              <a:t>Arbeitnehmer, Verbraucher: betroffene Personen</a:t>
            </a:r>
            <a:endParaRPr lang="de-DE" dirty="0"/>
          </a:p>
          <a:p>
            <a:pPr>
              <a:buFont typeface="Wingdings" pitchFamily="2" charset="2"/>
              <a:buChar char="Ø"/>
              <a:defRPr/>
            </a:pPr>
            <a:r>
              <a:rPr lang="de-DE" dirty="0" smtClean="0"/>
              <a:t>Betriebs- und Personalräte</a:t>
            </a:r>
          </a:p>
          <a:p>
            <a:pPr>
              <a:buFont typeface="Wingdings" pitchFamily="2" charset="2"/>
              <a:buChar char="Ø"/>
              <a:defRPr/>
            </a:pPr>
            <a:r>
              <a:rPr lang="de-DE" dirty="0" smtClean="0"/>
              <a:t>Gewerkschaften, Verbraucherverbände</a:t>
            </a:r>
          </a:p>
          <a:p>
            <a:pPr>
              <a:buFont typeface="Wingdings" pitchFamily="2" charset="2"/>
              <a:buChar char="Ø"/>
              <a:defRPr/>
            </a:pPr>
            <a:r>
              <a:rPr lang="de-DE" dirty="0" smtClean="0"/>
              <a:t>Nur </a:t>
            </a:r>
            <a:r>
              <a:rPr lang="de-DE" i="1" dirty="0" smtClean="0"/>
              <a:t>ggf. Hinzuziehung</a:t>
            </a:r>
            <a:r>
              <a:rPr lang="de-DE" dirty="0" smtClean="0"/>
              <a:t>: Abschwächung durch den Rat</a:t>
            </a:r>
          </a:p>
          <a:p>
            <a:pPr>
              <a:buFont typeface="Wingdings" pitchFamily="2" charset="2"/>
              <a:buChar char="Ø"/>
              <a:defRPr/>
            </a:pPr>
            <a:r>
              <a:rPr lang="de-DE" dirty="0" smtClean="0"/>
              <a:t>besser Standpunkt einholen (§ 87 Abs. 6 BetrVG)</a:t>
            </a:r>
          </a:p>
          <a:p>
            <a:pPr>
              <a:buFont typeface="Wingdings" pitchFamily="2" charset="2"/>
              <a:buChar char="Ø"/>
              <a:defRPr/>
            </a:pPr>
            <a:r>
              <a:rPr lang="de-DE" dirty="0" smtClean="0"/>
              <a:t>damit Risikoabschätzung und Maßnahmenentwicklung fundierter wird</a:t>
            </a:r>
          </a:p>
          <a:p>
            <a:pPr>
              <a:buFont typeface="Wingdings" pitchFamily="2" charset="2"/>
              <a:buChar char="Ø"/>
              <a:defRPr/>
            </a:pPr>
            <a:r>
              <a:rPr lang="de-DE" dirty="0" smtClean="0"/>
              <a:t>mit „Vertretern“ Schutzmaßnahmen diskutieren</a:t>
            </a:r>
          </a:p>
          <a:p>
            <a:pPr>
              <a:buFont typeface="Wingdings" pitchFamily="2" charset="2"/>
              <a:buChar char="Ø"/>
              <a:defRPr/>
            </a:pPr>
            <a:r>
              <a:rPr lang="de-DE" dirty="0" smtClean="0"/>
              <a:t>in Kollektivvereinbarungen regeln</a:t>
            </a:r>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Partizipation</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1301103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a:bodyPr>
          <a:lstStyle/>
          <a:p>
            <a:pPr>
              <a:buFont typeface="Wingdings" pitchFamily="2" charset="2"/>
              <a:buChar char="Ø"/>
              <a:defRPr/>
            </a:pPr>
            <a:r>
              <a:rPr lang="de-DE" dirty="0" smtClean="0"/>
              <a:t>kein Automatismus: wenn Verhaltensregeln (Codes of Conduct) für eine Branche (z.B. </a:t>
            </a:r>
            <a:r>
              <a:rPr lang="de-DE" dirty="0"/>
              <a:t>V</a:t>
            </a:r>
            <a:r>
              <a:rPr lang="de-DE" dirty="0" smtClean="0"/>
              <a:t>ersicherung) vorhanden, dann keine DSFA, besser</a:t>
            </a:r>
          </a:p>
          <a:p>
            <a:pPr>
              <a:buFont typeface="Wingdings" pitchFamily="2" charset="2"/>
              <a:buChar char="Ø"/>
              <a:defRPr/>
            </a:pPr>
            <a:r>
              <a:rPr lang="de-DE" dirty="0" smtClean="0"/>
              <a:t>Einzelfallprüfung</a:t>
            </a:r>
          </a:p>
          <a:p>
            <a:pPr>
              <a:buFont typeface="Wingdings" pitchFamily="2" charset="2"/>
              <a:buChar char="Ø"/>
              <a:defRPr/>
            </a:pPr>
            <a:r>
              <a:rPr lang="de-DE" dirty="0" smtClean="0"/>
              <a:t>ausreichende Eingrenzung der Risiken für Grundrechte müssen nachgewiesen werden</a:t>
            </a:r>
          </a:p>
          <a:p>
            <a:pPr>
              <a:buFont typeface="Wingdings" pitchFamily="2" charset="2"/>
              <a:buChar char="Ø"/>
              <a:defRPr/>
            </a:pPr>
            <a:r>
              <a:rPr lang="de-DE" dirty="0" smtClean="0"/>
              <a:t>Regeln grundsätzlich nicht detailliert genug</a:t>
            </a:r>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2. Verhaltensregeln</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2034051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3. Vorherige Konsultation mit der Aufsichtsbehörde</a:t>
            </a:r>
            <a:br>
              <a:rPr lang="de-DE" dirty="0"/>
            </a:br>
            <a:endParaRPr lang="de-DE" dirty="0"/>
          </a:p>
        </p:txBody>
      </p:sp>
    </p:spTree>
    <p:extLst>
      <p:ext uri="{BB962C8B-B14F-4D97-AF65-F5344CB8AC3E}">
        <p14:creationId xmlns:p14="http://schemas.microsoft.com/office/powerpoint/2010/main" val="2757401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a:bodyPr>
          <a:lstStyle/>
          <a:p>
            <a:pPr>
              <a:buFont typeface="Wingdings" pitchFamily="2" charset="2"/>
              <a:buChar char="Ø"/>
              <a:defRPr/>
            </a:pPr>
            <a:r>
              <a:rPr lang="de-DE" dirty="0" smtClean="0"/>
              <a:t>Aufsichtsbehörde gem</a:t>
            </a:r>
            <a:r>
              <a:rPr lang="de-DE" dirty="0"/>
              <a:t>. Art. 57 Abs. 1 lit. a </a:t>
            </a:r>
            <a:r>
              <a:rPr lang="de-DE" dirty="0" smtClean="0"/>
              <a:t>DS-GVO für ordnungsbehördliche </a:t>
            </a:r>
            <a:r>
              <a:rPr lang="de-DE" dirty="0"/>
              <a:t>Überwachung der Datenschutz-Folgenabschätzung zuständig</a:t>
            </a:r>
          </a:p>
          <a:p>
            <a:pPr>
              <a:buFont typeface="Wingdings" pitchFamily="2" charset="2"/>
              <a:buChar char="Ø"/>
              <a:defRPr/>
            </a:pPr>
            <a:r>
              <a:rPr lang="de-DE" dirty="0" smtClean="0"/>
              <a:t>bislang bei „Vorabkontrollen“ in Zweifelsfällen</a:t>
            </a:r>
          </a:p>
          <a:p>
            <a:pPr>
              <a:buFont typeface="Wingdings" pitchFamily="2" charset="2"/>
              <a:buChar char="Ø"/>
              <a:defRPr/>
            </a:pPr>
            <a:r>
              <a:rPr lang="de-DE" dirty="0" smtClean="0"/>
              <a:t>geregelt in Art. 36 Abs</a:t>
            </a:r>
            <a:r>
              <a:rPr lang="de-DE" dirty="0"/>
              <a:t>. </a:t>
            </a:r>
            <a:r>
              <a:rPr lang="de-DE" dirty="0" smtClean="0"/>
              <a:t>1DS-GVO und ErwGr 94 </a:t>
            </a:r>
          </a:p>
          <a:p>
            <a:pPr>
              <a:buFont typeface="Wingdings" pitchFamily="2" charset="2"/>
              <a:buChar char="Ø"/>
              <a:defRPr/>
            </a:pPr>
            <a:r>
              <a:rPr lang="de-DE" dirty="0" smtClean="0"/>
              <a:t>dann, wenn trotz Maßnahmen ein „hohes Risiko“ für die Grundrechte verbleibt</a:t>
            </a:r>
          </a:p>
          <a:p>
            <a:pPr>
              <a:buFont typeface="Wingdings" pitchFamily="2" charset="2"/>
              <a:buChar char="Ø"/>
              <a:defRPr/>
            </a:pPr>
            <a:r>
              <a:rPr lang="de-DE" dirty="0" smtClean="0"/>
              <a:t>Verstoß: Geldbuße </a:t>
            </a:r>
            <a:r>
              <a:rPr lang="en-US" dirty="0" smtClean="0"/>
              <a:t>Art</a:t>
            </a:r>
            <a:r>
              <a:rPr lang="en-US" dirty="0"/>
              <a:t>. 83 Abs. 4 lit. </a:t>
            </a:r>
            <a:r>
              <a:rPr lang="en-US" dirty="0" smtClean="0"/>
              <a:t>a DS-GVO</a:t>
            </a: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3. Vorherige Konsultation</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8665709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p:txBody>
          <a:bodyPr>
            <a:normAutofit/>
          </a:bodyPr>
          <a:lstStyle/>
          <a:p>
            <a:pPr>
              <a:buFont typeface="Wingdings" pitchFamily="2" charset="2"/>
              <a:buChar char="Ø"/>
              <a:defRPr/>
            </a:pPr>
            <a:r>
              <a:rPr lang="de-DE" dirty="0" smtClean="0"/>
              <a:t>Aufsichtsbehörde </a:t>
            </a:r>
            <a:r>
              <a:rPr lang="de-DE" dirty="0"/>
              <a:t>gibt </a:t>
            </a:r>
            <a:r>
              <a:rPr lang="de-DE" dirty="0" smtClean="0"/>
              <a:t>innerhalb von </a:t>
            </a:r>
            <a:r>
              <a:rPr lang="de-DE" dirty="0"/>
              <a:t>acht Wochen Empfehlungen ab (Art. 36 Abs. 2</a:t>
            </a:r>
            <a:r>
              <a:rPr lang="de-DE" dirty="0" smtClean="0"/>
              <a:t>)</a:t>
            </a:r>
          </a:p>
          <a:p>
            <a:pPr>
              <a:buFont typeface="Wingdings" pitchFamily="2" charset="2"/>
              <a:buChar char="Ø"/>
              <a:defRPr/>
            </a:pPr>
            <a:r>
              <a:rPr lang="de-DE" dirty="0" smtClean="0"/>
              <a:t>Sie kann ihre </a:t>
            </a:r>
            <a:r>
              <a:rPr lang="de-DE" dirty="0"/>
              <a:t>Befugnisse aus Art. 58 ausüben, </a:t>
            </a:r>
            <a:endParaRPr lang="de-DE" dirty="0" smtClean="0"/>
          </a:p>
          <a:p>
            <a:pPr lvl="1">
              <a:buFont typeface="Wingdings" pitchFamily="2" charset="2"/>
              <a:buChar char="Ø"/>
              <a:defRPr/>
            </a:pPr>
            <a:r>
              <a:rPr lang="de-DE" dirty="0" smtClean="0"/>
              <a:t>insbes</a:t>
            </a:r>
            <a:r>
              <a:rPr lang="de-DE" dirty="0"/>
              <a:t>. selbst eine Datenschutzuntersuchung nach Art. 58 Abs. 1 lit. b durchführen oder </a:t>
            </a:r>
            <a:endParaRPr lang="de-DE" dirty="0" smtClean="0"/>
          </a:p>
          <a:p>
            <a:pPr lvl="1">
              <a:buFont typeface="Wingdings" pitchFamily="2" charset="2"/>
              <a:buChar char="Ø"/>
              <a:defRPr/>
            </a:pPr>
            <a:r>
              <a:rPr lang="de-DE" dirty="0" smtClean="0"/>
              <a:t>den </a:t>
            </a:r>
            <a:r>
              <a:rPr lang="de-DE" dirty="0"/>
              <a:t>Verarbeitungsvorgang untersagen </a:t>
            </a:r>
            <a:r>
              <a:rPr lang="de-DE" dirty="0" smtClean="0"/>
              <a:t/>
            </a:r>
            <a:br>
              <a:rPr lang="de-DE" dirty="0" smtClean="0"/>
            </a:br>
            <a:r>
              <a:rPr lang="de-DE" dirty="0" smtClean="0"/>
              <a:t>(</a:t>
            </a:r>
            <a:r>
              <a:rPr lang="de-DE" dirty="0"/>
              <a:t>ErwGr </a:t>
            </a:r>
            <a:r>
              <a:rPr lang="de-DE" dirty="0" smtClean="0"/>
              <a:t>94, </a:t>
            </a:r>
            <a:r>
              <a:rPr lang="de-DE" dirty="0"/>
              <a:t>Art. 58 Abs. 2 lit. f). </a:t>
            </a: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3. Vorherige Konsultation</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6048317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4. Rechtliche Einordnung </a:t>
            </a:r>
            <a:r>
              <a:rPr lang="de-DE" dirty="0" smtClean="0"/>
              <a:t/>
            </a:r>
            <a:br>
              <a:rPr lang="de-DE" dirty="0" smtClean="0"/>
            </a:br>
            <a:r>
              <a:rPr lang="de-DE" dirty="0" smtClean="0"/>
              <a:t>und </a:t>
            </a:r>
            <a:r>
              <a:rPr lang="de-DE" dirty="0"/>
              <a:t>Mitbestimmung</a:t>
            </a:r>
            <a:br>
              <a:rPr lang="de-DE" dirty="0"/>
            </a:br>
            <a:endParaRPr lang="de-DE" dirty="0"/>
          </a:p>
        </p:txBody>
      </p:sp>
    </p:spTree>
    <p:extLst>
      <p:ext uri="{BB962C8B-B14F-4D97-AF65-F5344CB8AC3E}">
        <p14:creationId xmlns:p14="http://schemas.microsoft.com/office/powerpoint/2010/main" val="36815199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717504"/>
          </a:xfrm>
        </p:spPr>
        <p:txBody>
          <a:bodyPr>
            <a:normAutofit fontScale="92500" lnSpcReduction="20000"/>
          </a:bodyPr>
          <a:lstStyle/>
          <a:p>
            <a:pPr>
              <a:buFont typeface="Wingdings" pitchFamily="2" charset="2"/>
              <a:buChar char="Ø"/>
              <a:defRPr/>
            </a:pPr>
            <a:r>
              <a:rPr lang="de-DE" dirty="0" smtClean="0"/>
              <a:t>Kein zusätzliches Mitbestimmungsrecht, aber Vertreter (BR/PR) sollen gehört werden (Beratung)</a:t>
            </a:r>
          </a:p>
          <a:p>
            <a:pPr>
              <a:buFont typeface="Wingdings" pitchFamily="2" charset="2"/>
              <a:buChar char="Ø"/>
              <a:defRPr/>
            </a:pPr>
            <a:r>
              <a:rPr lang="de-DE" dirty="0" smtClean="0"/>
              <a:t>Informations- und Überwachungsrecht § 80 Abs. 1 Nr. 1 BetrVG; § 80 Abs. 2 BetrVG: Bericht anfordern</a:t>
            </a:r>
          </a:p>
          <a:p>
            <a:pPr>
              <a:buFont typeface="Wingdings" pitchFamily="2" charset="2"/>
              <a:buChar char="Ø"/>
              <a:defRPr/>
            </a:pPr>
            <a:r>
              <a:rPr lang="de-DE" dirty="0" smtClean="0"/>
              <a:t>Interne Auskunftsperson § 80 Abs. 2 S. 3 BetrVG: Leiter Team; gute BAG-Rechtsprechung</a:t>
            </a:r>
          </a:p>
          <a:p>
            <a:pPr>
              <a:buFont typeface="Wingdings" pitchFamily="2" charset="2"/>
              <a:buChar char="Ø"/>
              <a:defRPr/>
            </a:pPr>
            <a:r>
              <a:rPr lang="de-DE" dirty="0" smtClean="0"/>
              <a:t>Beschäftigtendatenschutz: dann BR/PR im Team für die DSFA</a:t>
            </a:r>
          </a:p>
          <a:p>
            <a:pPr>
              <a:buFont typeface="Wingdings" pitchFamily="2" charset="2"/>
              <a:buChar char="Ø"/>
              <a:defRPr/>
            </a:pPr>
            <a:r>
              <a:rPr lang="de-DE" dirty="0" smtClean="0"/>
              <a:t>§ 87 Abs. 1 Nr. 6 BetrVG: DSFA für alle Anwendungen mit Beschäftigtendaten verbindlich vorschreiben, z.B. in Rahmenbetriebsvereinbarung</a:t>
            </a:r>
          </a:p>
          <a:p>
            <a:pPr>
              <a:buFont typeface="Wingdings" pitchFamily="2" charset="2"/>
              <a:buChar char="Ø"/>
              <a:defRPr/>
            </a:pPr>
            <a:r>
              <a:rPr lang="de-DE" dirty="0" smtClean="0"/>
              <a:t>Kriterien der WP 248 „Guidelines on Data Protection Impact Assessment (DPIA) v. 4.April 2017“ anwenden</a:t>
            </a:r>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smtClean="0"/>
              <a:t>4. Rechtliche Einordnung</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1797780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1208584" y="1447800"/>
            <a:ext cx="8420100" cy="4572000"/>
          </a:xfrm>
        </p:spPr>
        <p:txBody>
          <a:bodyPr>
            <a:normAutofit fontScale="92500" lnSpcReduction="10000"/>
          </a:bodyPr>
          <a:lstStyle/>
          <a:p>
            <a:pPr>
              <a:buFont typeface="Wingdings" pitchFamily="2" charset="2"/>
              <a:buChar char="Ø"/>
              <a:defRPr/>
            </a:pPr>
            <a:r>
              <a:rPr lang="de-DE" dirty="0" smtClean="0"/>
              <a:t>Artikel 29- Gruppe: Guidelines on Data Protection Impact Assessment (DPIA), vom 4.April 2017</a:t>
            </a:r>
          </a:p>
          <a:p>
            <a:pPr>
              <a:buFont typeface="Wingdings" pitchFamily="2" charset="2"/>
              <a:buChar char="Ø"/>
              <a:defRPr/>
            </a:pPr>
            <a:r>
              <a:rPr lang="de-DE" dirty="0" smtClean="0"/>
              <a:t>Friedewald/Obersteller/Nebel/Bieker/Rost</a:t>
            </a:r>
            <a:r>
              <a:rPr lang="de-DE" dirty="0"/>
              <a:t>, White Paper Datenschutz-Folgenabschätzung – Ein Werkzeug für einen besseren Datenschutz, Forum Privatheit und selbstbestimmtes Leben in der digitalen Welt, </a:t>
            </a:r>
            <a:r>
              <a:rPr lang="de-DE" dirty="0" smtClean="0"/>
              <a:t>2016</a:t>
            </a:r>
          </a:p>
          <a:p>
            <a:pPr>
              <a:buFont typeface="Wingdings" pitchFamily="2" charset="2"/>
              <a:buChar char="Ø"/>
              <a:defRPr/>
            </a:pPr>
            <a:r>
              <a:rPr lang="de-DE" dirty="0" smtClean="0"/>
              <a:t>Veil</a:t>
            </a:r>
            <a:r>
              <a:rPr lang="de-DE" dirty="0"/>
              <a:t>, DS-GVO: Risikobasierter Ansatz statt rigides Verbotsprinzip – Eine erste Bestandsaufnahme, ZD 2015, </a:t>
            </a:r>
            <a:r>
              <a:rPr lang="de-DE" dirty="0" smtClean="0"/>
              <a:t>347</a:t>
            </a:r>
          </a:p>
          <a:p>
            <a:pPr>
              <a:buFont typeface="Wingdings" pitchFamily="2" charset="2"/>
              <a:buChar char="Ø"/>
              <a:defRPr/>
            </a:pPr>
            <a:r>
              <a:rPr lang="de-DE" dirty="0" smtClean="0"/>
              <a:t>diverse DS-GVO-Kommentare (u.a. Ehmann/Selmayr; Kühling/Buchner)</a:t>
            </a:r>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a:t>5. </a:t>
            </a:r>
            <a:r>
              <a:rPr lang="de-DE" dirty="0" smtClean="0"/>
              <a:t>Literatur</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1796496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1208584" y="1447800"/>
            <a:ext cx="8420100" cy="4572000"/>
          </a:xfrm>
        </p:spPr>
        <p:txBody>
          <a:bodyPr>
            <a:normAutofit/>
          </a:bodyPr>
          <a:lstStyle/>
          <a:p>
            <a:pPr>
              <a:buFont typeface="Wingdings" pitchFamily="2" charset="2"/>
              <a:buChar char="Ø"/>
              <a:defRPr/>
            </a:pPr>
            <a:r>
              <a:rPr lang="de-DE" dirty="0" smtClean="0"/>
              <a:t>Schmitz/</a:t>
            </a:r>
            <a:r>
              <a:rPr lang="de-DE" dirty="0" smtClean="0"/>
              <a:t>Dall´Armi</a:t>
            </a:r>
            <a:r>
              <a:rPr lang="de-DE" dirty="0" smtClean="0"/>
              <a:t>, Datenschutz-Folgenabschätzung – verstehen und anwenden, in: ZD 2017, 58 ff.</a:t>
            </a:r>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Autofit/>
          </a:bodyPr>
          <a:lstStyle/>
          <a:p>
            <a:pPr marL="622300" indent="-622300"/>
            <a:r>
              <a:rPr lang="de-DE" dirty="0"/>
              <a:t>5. </a:t>
            </a:r>
            <a:r>
              <a:rPr lang="de-DE" dirty="0" smtClean="0"/>
              <a:t>Literatur</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3596502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94546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
          </p:nvPr>
        </p:nvSpPr>
        <p:spPr/>
        <p:txBody>
          <a:bodyPr>
            <a:noAutofit/>
          </a:bodyPr>
          <a:lstStyle/>
          <a:p>
            <a:pPr marL="0" indent="0">
              <a:lnSpc>
                <a:spcPct val="200000"/>
              </a:lnSpc>
              <a:buNone/>
            </a:pPr>
            <a:r>
              <a:rPr lang="de-DE" sz="2300" dirty="0" smtClean="0"/>
              <a:t>Eine </a:t>
            </a:r>
            <a:r>
              <a:rPr lang="de-DE" sz="2300" dirty="0"/>
              <a:t>Datenschutz-Folgenabschätzung (DSFA) ist </a:t>
            </a:r>
            <a:r>
              <a:rPr lang="de-DE" sz="2300" dirty="0" smtClean="0"/>
              <a:t>ein </a:t>
            </a:r>
            <a:r>
              <a:rPr lang="de-DE" sz="2300" dirty="0"/>
              <a:t>Instrument, um das Risiko zu erkennen und zu bewerten, das für das Individuum in dessen unterschiedlichen Rollen (als Bürger, Kunde, </a:t>
            </a:r>
            <a:r>
              <a:rPr lang="de-DE" sz="2300" dirty="0" smtClean="0"/>
              <a:t>Patient, Mitarbeiter </a:t>
            </a:r>
            <a:r>
              <a:rPr lang="de-DE" sz="2300" dirty="0"/>
              <a:t>etc.) durch den Einsatz einer bestimmten Technologie oder eines Systems durch eine Organisation entsteht. </a:t>
            </a:r>
          </a:p>
        </p:txBody>
      </p:sp>
      <p:sp>
        <p:nvSpPr>
          <p:cNvPr id="3074" name="Rectangle 2"/>
          <p:cNvSpPr>
            <a:spLocks noGrp="1" noChangeArrowheads="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de-DE" dirty="0" smtClean="0"/>
              <a:t>Definition: White-paper 2016, S. 15</a:t>
            </a:r>
            <a:endParaRPr lang="de-DE" dirty="0"/>
          </a:p>
        </p:txBody>
      </p:sp>
      <p:sp>
        <p:nvSpPr>
          <p:cNvPr id="3" name="Fußzeilenplatzhalter 2"/>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11172234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
          </p:nvPr>
        </p:nvSpPr>
        <p:spPr>
          <a:xfrm>
            <a:off x="990600" y="1052736"/>
            <a:ext cx="8420100" cy="5256584"/>
          </a:xfrm>
        </p:spPr>
        <p:txBody>
          <a:bodyPr>
            <a:noAutofit/>
          </a:bodyPr>
          <a:lstStyle/>
          <a:p>
            <a:pPr marL="0" indent="0">
              <a:lnSpc>
                <a:spcPct val="200000"/>
              </a:lnSpc>
              <a:buNone/>
            </a:pPr>
            <a:r>
              <a:rPr lang="de-DE" sz="2200" b="1" dirty="0" smtClean="0"/>
              <a:t>Ziel </a:t>
            </a:r>
            <a:r>
              <a:rPr lang="de-DE" sz="2200" b="1" dirty="0"/>
              <a:t>einer DSFA ist es, Kriterien des operationalisierten </a:t>
            </a:r>
            <a:r>
              <a:rPr lang="de-DE" sz="2200" b="1" dirty="0" smtClean="0"/>
              <a:t>Grundrechtsschutzes </a:t>
            </a:r>
            <a:r>
              <a:rPr lang="de-DE" sz="2200" b="1" dirty="0"/>
              <a:t>zu definieren, die Folgen von </a:t>
            </a:r>
            <a:r>
              <a:rPr lang="de-DE" sz="2200" b="1" dirty="0" smtClean="0"/>
              <a:t>Datenverarbeitungspraktiken </a:t>
            </a:r>
            <a:r>
              <a:rPr lang="de-DE" sz="2200" b="1" dirty="0"/>
              <a:t>möglichst umfassend zu erfassen sowie objektiv und nachvollziehbar mit Blick auf die verschiedenen Rollen und damit verbundenen Interessen so zu bewerten, dass typischen Angriffen durch Organisationen mit adäquaten Gegenmaßnahmen begegnet werden </a:t>
            </a:r>
            <a:r>
              <a:rPr lang="de-DE" sz="2200" b="1" dirty="0" smtClean="0"/>
              <a:t>kann</a:t>
            </a:r>
            <a:r>
              <a:rPr lang="de-DE" sz="2200" dirty="0" smtClean="0"/>
              <a:t>.</a:t>
            </a:r>
            <a:endParaRPr lang="de-DE" sz="2200" dirty="0"/>
          </a:p>
        </p:txBody>
      </p:sp>
      <p:sp>
        <p:nvSpPr>
          <p:cNvPr id="3074" name="Rectangle 2"/>
          <p:cNvSpPr>
            <a:spLocks noGrp="1" noChangeArrowheads="1"/>
          </p:cNvSpPr>
          <p:nvPr>
            <p:ph type="title"/>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de-DE" dirty="0" smtClean="0"/>
              <a:t>Definition</a:t>
            </a:r>
            <a:endParaRPr lang="de-DE" dirty="0"/>
          </a:p>
        </p:txBody>
      </p:sp>
      <p:sp>
        <p:nvSpPr>
          <p:cNvPr id="3" name="Fußzeilenplatzhalter 2"/>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660602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124744"/>
            <a:ext cx="8420100" cy="4861520"/>
          </a:xfrm>
        </p:spPr>
        <p:txBody>
          <a:bodyPr>
            <a:normAutofit lnSpcReduction="10000"/>
          </a:bodyPr>
          <a:lstStyle/>
          <a:p>
            <a:pPr marL="0" indent="0">
              <a:buFont typeface="Wingdings" pitchFamily="2" charset="2"/>
              <a:buNone/>
              <a:defRPr/>
            </a:pPr>
            <a:r>
              <a:rPr lang="de-DE" b="1" dirty="0" smtClean="0"/>
              <a:t>Echte Innovation</a:t>
            </a:r>
            <a:r>
              <a:rPr lang="de-DE" dirty="0" smtClean="0"/>
              <a:t>:</a:t>
            </a:r>
            <a:endParaRPr lang="de-DE" dirty="0"/>
          </a:p>
          <a:p>
            <a:pPr>
              <a:buFont typeface="Wingdings" pitchFamily="2" charset="2"/>
              <a:buChar char="Ø"/>
              <a:defRPr/>
            </a:pPr>
            <a:r>
              <a:rPr lang="de-DE" dirty="0" smtClean="0"/>
              <a:t>Data Protection Impact Assessment – zentrales Element der DS-GVO</a:t>
            </a:r>
          </a:p>
          <a:p>
            <a:pPr>
              <a:buFont typeface="Wingdings" pitchFamily="2" charset="2"/>
              <a:buChar char="Ø"/>
              <a:defRPr/>
            </a:pPr>
            <a:r>
              <a:rPr lang="de-DE" dirty="0" smtClean="0"/>
              <a:t>risikobasierter Ansatz (DS-GVO insgesamt); Risikoanalyse stets gefordert!</a:t>
            </a:r>
          </a:p>
          <a:p>
            <a:pPr>
              <a:buFont typeface="Wingdings" pitchFamily="2" charset="2"/>
              <a:buChar char="Ø"/>
              <a:defRPr/>
            </a:pPr>
            <a:r>
              <a:rPr lang="de-DE" dirty="0" smtClean="0"/>
              <a:t>stärkt Eigenverantwortlichkeit = accountability</a:t>
            </a:r>
          </a:p>
          <a:p>
            <a:pPr>
              <a:buFont typeface="Wingdings" pitchFamily="2" charset="2"/>
              <a:buChar char="Ø"/>
              <a:defRPr/>
            </a:pPr>
            <a:r>
              <a:rPr lang="de-DE" dirty="0" smtClean="0"/>
              <a:t>iVm Art. 24,25,32 DS-GVO: Pflichten Verantwortlicher - Datenschutz durch </a:t>
            </a:r>
            <a:r>
              <a:rPr lang="de-DE" dirty="0"/>
              <a:t>T</a:t>
            </a:r>
            <a:r>
              <a:rPr lang="de-DE" dirty="0" smtClean="0"/>
              <a:t>echnikgestaltung - Sicherheit der Verarbeitung</a:t>
            </a:r>
          </a:p>
          <a:p>
            <a:pPr>
              <a:buFont typeface="Wingdings" pitchFamily="2" charset="2"/>
              <a:buChar char="Ø"/>
              <a:defRPr/>
            </a:pPr>
            <a:r>
              <a:rPr lang="de-DE" dirty="0" smtClean="0"/>
              <a:t>DSFA: erheblicher personeller / zeitlicher Aufwand</a:t>
            </a:r>
          </a:p>
          <a:p>
            <a:pPr>
              <a:buFont typeface="Wingdings" pitchFamily="2" charset="2"/>
              <a:buChar char="Ø"/>
              <a:defRPr/>
            </a:pPr>
            <a:r>
              <a:rPr lang="de-DE" dirty="0" smtClean="0"/>
              <a:t>Compliance mit DS-GVO bauen und nachweisen</a:t>
            </a:r>
          </a:p>
          <a:p>
            <a:pPr>
              <a:buFont typeface="Wingdings" pitchFamily="2" charset="2"/>
              <a:buChar char="Ø"/>
              <a:defRPr/>
            </a:pPr>
            <a:endParaRPr lang="de-DE" dirty="0" smtClean="0"/>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rmAutofit/>
          </a:bodyPr>
          <a:lstStyle/>
          <a:p>
            <a:r>
              <a:rPr lang="de-DE" dirty="0" smtClean="0"/>
              <a:t>1.Sinn und zweck von Art. 35</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861520"/>
          </a:xfrm>
        </p:spPr>
        <p:txBody>
          <a:bodyPr>
            <a:normAutofit/>
          </a:bodyPr>
          <a:lstStyle/>
          <a:p>
            <a:pPr marL="0" indent="0">
              <a:buFont typeface="Wingdings" pitchFamily="2" charset="2"/>
              <a:buNone/>
              <a:defRPr/>
            </a:pPr>
            <a:r>
              <a:rPr lang="de-DE" b="1" dirty="0" smtClean="0"/>
              <a:t>Datenschutzfolgenabschätzung</a:t>
            </a:r>
            <a:endParaRPr lang="de-DE" dirty="0"/>
          </a:p>
          <a:p>
            <a:pPr>
              <a:buFont typeface="Wingdings" pitchFamily="2" charset="2"/>
              <a:buChar char="Ø"/>
              <a:defRPr/>
            </a:pPr>
            <a:r>
              <a:rPr lang="de-DE" dirty="0" smtClean="0"/>
              <a:t>Gegenstand: Rechtmäßigkeit, mit DS-GVO, </a:t>
            </a:r>
            <a:br>
              <a:rPr lang="de-DE" dirty="0" smtClean="0"/>
            </a:br>
            <a:r>
              <a:rPr lang="de-DE" dirty="0" smtClean="0"/>
              <a:t>ErwGr 84</a:t>
            </a:r>
          </a:p>
          <a:p>
            <a:pPr>
              <a:buFont typeface="Wingdings" pitchFamily="2" charset="2"/>
              <a:buChar char="Ø"/>
              <a:defRPr/>
            </a:pPr>
            <a:r>
              <a:rPr lang="de-DE" dirty="0" smtClean="0"/>
              <a:t>Ziel Risikominimierung; DSF als Frühwarnsystem </a:t>
            </a:r>
          </a:p>
          <a:p>
            <a:pPr>
              <a:buFont typeface="Wingdings" pitchFamily="2" charset="2"/>
              <a:buChar char="Ø"/>
              <a:defRPr/>
            </a:pPr>
            <a:r>
              <a:rPr lang="de-DE" dirty="0" smtClean="0"/>
              <a:t>Objekt: </a:t>
            </a:r>
            <a:r>
              <a:rPr lang="de-DE" i="1" dirty="0" smtClean="0"/>
              <a:t>kritische Verarbeitungen </a:t>
            </a:r>
          </a:p>
          <a:p>
            <a:pPr>
              <a:buFont typeface="Wingdings" pitchFamily="2" charset="2"/>
              <a:buChar char="Ø"/>
              <a:defRPr/>
            </a:pPr>
            <a:r>
              <a:rPr lang="de-DE" dirty="0" smtClean="0"/>
              <a:t>Zeitpunkt: </a:t>
            </a:r>
            <a:r>
              <a:rPr lang="de-DE" b="1" dirty="0" smtClean="0"/>
              <a:t>vor Beginn </a:t>
            </a:r>
            <a:r>
              <a:rPr lang="de-DE" dirty="0" smtClean="0"/>
              <a:t>der Verarbeitung – </a:t>
            </a:r>
            <a:r>
              <a:rPr lang="de-DE" b="1" dirty="0" smtClean="0"/>
              <a:t>Vorab</a:t>
            </a:r>
            <a:r>
              <a:rPr lang="de-DE" dirty="0" smtClean="0"/>
              <a:t>!</a:t>
            </a:r>
          </a:p>
          <a:p>
            <a:pPr>
              <a:buFont typeface="Wingdings" pitchFamily="2" charset="2"/>
              <a:buChar char="Ø"/>
              <a:defRPr/>
            </a:pPr>
            <a:r>
              <a:rPr lang="de-DE" dirty="0" smtClean="0"/>
              <a:t>Hohe Risiken: Auswirkungen auf </a:t>
            </a:r>
          </a:p>
          <a:p>
            <a:pPr lvl="1">
              <a:buFont typeface="Wingdings" pitchFamily="2" charset="2"/>
              <a:buChar char="Ø"/>
              <a:defRPr/>
            </a:pPr>
            <a:r>
              <a:rPr lang="de-DE" dirty="0" smtClean="0"/>
              <a:t>Recht auf Privatleben und </a:t>
            </a:r>
          </a:p>
          <a:p>
            <a:pPr lvl="1">
              <a:buFont typeface="Wingdings" pitchFamily="2" charset="2"/>
              <a:buChar char="Ø"/>
              <a:defRPr/>
            </a:pPr>
            <a:r>
              <a:rPr lang="de-DE" dirty="0" smtClean="0"/>
              <a:t>Recht auf Datenschutz (Art. 7,8 </a:t>
            </a:r>
            <a:br>
              <a:rPr lang="de-DE" dirty="0" smtClean="0"/>
            </a:br>
            <a:r>
              <a:rPr lang="de-DE" dirty="0" smtClean="0"/>
              <a:t>GRCh - Grundrechtecharta)</a:t>
            </a:r>
          </a:p>
          <a:p>
            <a:pPr>
              <a:buFont typeface="Wingdings" pitchFamily="2" charset="2"/>
              <a:buChar char="Ø"/>
              <a:defRPr/>
            </a:pPr>
            <a:endParaRPr lang="de-DE" dirty="0" smtClean="0"/>
          </a:p>
          <a:p>
            <a:pPr marL="0" indent="0">
              <a:buNone/>
              <a:defRPr/>
            </a:pPr>
            <a:endParaRPr lang="de-DE" dirty="0"/>
          </a:p>
        </p:txBody>
      </p:sp>
      <p:sp>
        <p:nvSpPr>
          <p:cNvPr id="5122" name="Titel 1"/>
          <p:cNvSpPr>
            <a:spLocks noGrp="1"/>
          </p:cNvSpPr>
          <p:nvPr>
            <p:ph type="title"/>
          </p:nvPr>
        </p:nvSpPr>
        <p:spPr/>
        <p:txBody>
          <a:bodyPr>
            <a:normAutofit/>
          </a:bodyPr>
          <a:lstStyle/>
          <a:p>
            <a:r>
              <a:rPr lang="de-DE" dirty="0" smtClean="0"/>
              <a:t>1.Sinn und zweck von Art. 35</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2782244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861520"/>
          </a:xfrm>
        </p:spPr>
        <p:txBody>
          <a:bodyPr>
            <a:normAutofit lnSpcReduction="10000"/>
          </a:bodyPr>
          <a:lstStyle/>
          <a:p>
            <a:pPr marL="0" indent="0">
              <a:buFont typeface="Wingdings" pitchFamily="2" charset="2"/>
              <a:buNone/>
              <a:defRPr/>
            </a:pPr>
            <a:r>
              <a:rPr lang="de-DE" b="1" dirty="0" smtClean="0"/>
              <a:t>Risiken benannt</a:t>
            </a:r>
            <a:endParaRPr lang="de-DE" dirty="0"/>
          </a:p>
          <a:p>
            <a:pPr>
              <a:buFont typeface="Wingdings" pitchFamily="2" charset="2"/>
              <a:buChar char="Ø"/>
              <a:defRPr/>
            </a:pPr>
            <a:r>
              <a:rPr lang="de-DE" dirty="0" smtClean="0"/>
              <a:t>Diskriminierung </a:t>
            </a:r>
            <a:r>
              <a:rPr lang="de-DE" dirty="0"/>
              <a:t>von </a:t>
            </a:r>
            <a:r>
              <a:rPr lang="de-DE" dirty="0" smtClean="0"/>
              <a:t>schutzbedürftigen Personen</a:t>
            </a:r>
          </a:p>
          <a:p>
            <a:pPr>
              <a:buFont typeface="Wingdings" pitchFamily="2" charset="2"/>
              <a:buChar char="Ø"/>
              <a:defRPr/>
            </a:pPr>
            <a:r>
              <a:rPr lang="de-DE" dirty="0" smtClean="0"/>
              <a:t>Identitätsdiebstahl </a:t>
            </a:r>
            <a:r>
              <a:rPr lang="de-DE" dirty="0"/>
              <a:t>oder </a:t>
            </a:r>
            <a:r>
              <a:rPr lang="de-DE" dirty="0" smtClean="0"/>
              <a:t>–betrug, finanzielle Verluste</a:t>
            </a:r>
          </a:p>
          <a:p>
            <a:pPr>
              <a:buFont typeface="Wingdings" pitchFamily="2" charset="2"/>
              <a:buChar char="Ø"/>
              <a:defRPr/>
            </a:pPr>
            <a:r>
              <a:rPr lang="de-DE" dirty="0" smtClean="0"/>
              <a:t>unbefugte </a:t>
            </a:r>
            <a:r>
              <a:rPr lang="de-DE" dirty="0"/>
              <a:t>Aufhebung der </a:t>
            </a:r>
            <a:r>
              <a:rPr lang="de-DE" dirty="0" smtClean="0"/>
              <a:t>Pseudonymisierung</a:t>
            </a:r>
          </a:p>
          <a:p>
            <a:pPr>
              <a:buFont typeface="Wingdings" pitchFamily="2" charset="2"/>
              <a:buChar char="Ø"/>
              <a:defRPr/>
            </a:pPr>
            <a:r>
              <a:rPr lang="de-DE" dirty="0" smtClean="0"/>
              <a:t>Rufschädigung </a:t>
            </a:r>
          </a:p>
          <a:p>
            <a:pPr>
              <a:buFont typeface="Wingdings" pitchFamily="2" charset="2"/>
              <a:buChar char="Ø"/>
              <a:defRPr/>
            </a:pPr>
            <a:r>
              <a:rPr lang="de-DE" dirty="0" smtClean="0"/>
              <a:t>Verlust </a:t>
            </a:r>
            <a:r>
              <a:rPr lang="de-DE" dirty="0"/>
              <a:t>der Vertraulichkeit von Daten, die dem </a:t>
            </a:r>
            <a:r>
              <a:rPr lang="de-DE" i="1" dirty="0"/>
              <a:t>Berufsgeheimnis</a:t>
            </a:r>
            <a:r>
              <a:rPr lang="de-DE" dirty="0"/>
              <a:t> </a:t>
            </a:r>
            <a:r>
              <a:rPr lang="de-DE" dirty="0" smtClean="0"/>
              <a:t>unterliegen</a:t>
            </a:r>
          </a:p>
          <a:p>
            <a:pPr>
              <a:buFont typeface="Wingdings" pitchFamily="2" charset="2"/>
              <a:buChar char="Ø"/>
              <a:defRPr/>
            </a:pPr>
            <a:r>
              <a:rPr lang="de-DE" dirty="0" smtClean="0"/>
              <a:t>die </a:t>
            </a:r>
            <a:r>
              <a:rPr lang="de-DE" dirty="0"/>
              <a:t>Vernichtung, den Verlust, die Veränderung oder die unbefugte Offenlegung von personenbezogenen Daten bzw. den unbefugten Zugang zu </a:t>
            </a:r>
            <a:r>
              <a:rPr lang="de-DE" dirty="0" smtClean="0"/>
              <a:t>ihnen</a:t>
            </a:r>
            <a:endParaRPr lang="de-DE" dirty="0"/>
          </a:p>
        </p:txBody>
      </p:sp>
      <p:sp>
        <p:nvSpPr>
          <p:cNvPr id="5122" name="Titel 1"/>
          <p:cNvSpPr>
            <a:spLocks noGrp="1"/>
          </p:cNvSpPr>
          <p:nvPr>
            <p:ph type="title"/>
          </p:nvPr>
        </p:nvSpPr>
        <p:spPr/>
        <p:txBody>
          <a:bodyPr>
            <a:normAutofit/>
          </a:bodyPr>
          <a:lstStyle/>
          <a:p>
            <a:r>
              <a:rPr lang="de-DE" dirty="0" smtClean="0"/>
              <a:t>1.Sinn und zweck von Art. 35</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41334123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sz="quarter" idx="1"/>
          </p:nvPr>
        </p:nvSpPr>
        <p:spPr>
          <a:xfrm>
            <a:off x="990600" y="1447800"/>
            <a:ext cx="8420100" cy="4861520"/>
          </a:xfrm>
        </p:spPr>
        <p:txBody>
          <a:bodyPr>
            <a:normAutofit/>
          </a:bodyPr>
          <a:lstStyle/>
          <a:p>
            <a:pPr marL="0" indent="0">
              <a:buFont typeface="Wingdings" pitchFamily="2" charset="2"/>
              <a:buNone/>
              <a:defRPr/>
            </a:pPr>
            <a:r>
              <a:rPr lang="de-DE" b="1" dirty="0" smtClean="0"/>
              <a:t>Risiken im Beschäftigtendatenschutz, insbes.</a:t>
            </a:r>
            <a:endParaRPr lang="de-DE" dirty="0"/>
          </a:p>
          <a:p>
            <a:pPr>
              <a:buFont typeface="Wingdings" pitchFamily="2" charset="2"/>
              <a:buChar char="Ø"/>
              <a:defRPr/>
            </a:pPr>
            <a:r>
              <a:rPr lang="de-DE" dirty="0" smtClean="0"/>
              <a:t>Arbeitnehmer ist schutzbedürftige Person</a:t>
            </a:r>
          </a:p>
          <a:p>
            <a:pPr>
              <a:buFont typeface="Wingdings" pitchFamily="2" charset="2"/>
              <a:buChar char="Ø"/>
              <a:defRPr/>
            </a:pPr>
            <a:r>
              <a:rPr lang="de-DE" dirty="0" smtClean="0"/>
              <a:t>Fehlerhafte Einwilligung</a:t>
            </a:r>
          </a:p>
          <a:p>
            <a:pPr>
              <a:buFont typeface="Wingdings" pitchFamily="2" charset="2"/>
              <a:buChar char="Ø"/>
              <a:defRPr/>
            </a:pPr>
            <a:r>
              <a:rPr lang="de-DE" dirty="0" smtClean="0"/>
              <a:t>Zweckverbrauch, fehlende Löschung</a:t>
            </a:r>
          </a:p>
          <a:p>
            <a:pPr>
              <a:buFont typeface="Wingdings" pitchFamily="2" charset="2"/>
              <a:buChar char="Ø"/>
              <a:defRPr/>
            </a:pPr>
            <a:r>
              <a:rPr lang="de-DE" dirty="0" smtClean="0"/>
              <a:t>Behördliche Zugriffe (zB USA) </a:t>
            </a:r>
          </a:p>
          <a:p>
            <a:pPr>
              <a:buFont typeface="Wingdings" pitchFamily="2" charset="2"/>
              <a:buChar char="Ø"/>
              <a:defRPr/>
            </a:pPr>
            <a:r>
              <a:rPr lang="de-DE" dirty="0" smtClean="0"/>
              <a:t>Fehlende Transparenz</a:t>
            </a:r>
          </a:p>
          <a:p>
            <a:pPr>
              <a:buFont typeface="Wingdings" pitchFamily="2" charset="2"/>
              <a:buChar char="Ø"/>
              <a:defRPr/>
            </a:pPr>
            <a:r>
              <a:rPr lang="de-DE" dirty="0" smtClean="0"/>
              <a:t>Doppelte Datenbestände</a:t>
            </a:r>
          </a:p>
          <a:p>
            <a:pPr>
              <a:buFont typeface="Wingdings" pitchFamily="2" charset="2"/>
              <a:buChar char="Ø"/>
              <a:defRPr/>
            </a:pPr>
            <a:r>
              <a:rPr lang="de-DE" dirty="0" smtClean="0"/>
              <a:t>Automatisierte Entscheidungen</a:t>
            </a:r>
          </a:p>
          <a:p>
            <a:pPr>
              <a:buFont typeface="Wingdings" pitchFamily="2" charset="2"/>
              <a:buChar char="Ø"/>
              <a:defRPr/>
            </a:pPr>
            <a:r>
              <a:rPr lang="de-DE" dirty="0" smtClean="0"/>
              <a:t>Big Data, Algorithmen</a:t>
            </a:r>
          </a:p>
          <a:p>
            <a:pPr marL="0" indent="0">
              <a:buNone/>
              <a:defRPr/>
            </a:pPr>
            <a:endParaRPr lang="de-DE" dirty="0"/>
          </a:p>
        </p:txBody>
      </p:sp>
      <p:sp>
        <p:nvSpPr>
          <p:cNvPr id="5122" name="Titel 1"/>
          <p:cNvSpPr>
            <a:spLocks noGrp="1"/>
          </p:cNvSpPr>
          <p:nvPr>
            <p:ph type="title"/>
          </p:nvPr>
        </p:nvSpPr>
        <p:spPr/>
        <p:txBody>
          <a:bodyPr>
            <a:normAutofit/>
          </a:bodyPr>
          <a:lstStyle/>
          <a:p>
            <a:r>
              <a:rPr lang="de-DE" dirty="0" smtClean="0"/>
              <a:t>1.Sinn und zweck von Art. 35</a:t>
            </a:r>
            <a:endParaRPr lang="de-DE" dirty="0"/>
          </a:p>
        </p:txBody>
      </p:sp>
      <p:sp>
        <p:nvSpPr>
          <p:cNvPr id="2" name="Fußzeilenplatzhalter 1"/>
          <p:cNvSpPr>
            <a:spLocks noGrp="1"/>
          </p:cNvSpPr>
          <p:nvPr>
            <p:ph type="ftr" sz="quarter" idx="10"/>
          </p:nvPr>
        </p:nvSpPr>
        <p:spPr>
          <a:xfrm>
            <a:off x="3281363" y="6381328"/>
            <a:ext cx="3343275" cy="214735"/>
          </a:xfrm>
        </p:spPr>
        <p:txBody>
          <a:bodyPr/>
          <a:lstStyle/>
          <a:p>
            <a:r>
              <a:rPr lang="de-DE" dirty="0" smtClean="0"/>
              <a:t>Kiesche - Stand: 26.10.2017</a:t>
            </a:r>
            <a:endParaRPr lang="de-DE" dirty="0"/>
          </a:p>
        </p:txBody>
      </p:sp>
    </p:spTree>
    <p:extLst>
      <p:ext uri="{BB962C8B-B14F-4D97-AF65-F5344CB8AC3E}">
        <p14:creationId xmlns:p14="http://schemas.microsoft.com/office/powerpoint/2010/main" val="3901711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OB">
  <a:themeElements>
    <a:clrScheme name="Dactylo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txDef>
      <a:spPr/>
      <a:bodyPr/>
      <a:lstStyle>
        <a:defPPr algn="ctr">
          <a:defRPr sz="1400" dirty="0" err="1">
            <a:solidFill>
              <a:schemeClr val="tx2"/>
            </a:solidFill>
          </a:defRPr>
        </a:defPPr>
      </a:lstStyle>
    </a:txDef>
  </a:objectDefaults>
  <a:extraClrSchemeLst/>
  <a:extLst>
    <a:ext uri="{05A4C25C-085E-4340-85A3-A5531E510DB2}">
      <thm15:themeFamily xmlns:thm15="http://schemas.microsoft.com/office/thememl/2012/main" xmlns="" name="AoB" id="{C1844B38-9754-C142-9D89-3826392CF58D}" vid="{FE411104-EB13-DA4A-B6A5-1DFE366D9F45}"/>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1822</Words>
  <Application>Microsoft Office PowerPoint</Application>
  <PresentationFormat>A4-Papier (210x297 mm)</PresentationFormat>
  <Paragraphs>293</Paragraphs>
  <Slides>39</Slides>
  <Notes>10</Notes>
  <HiddenSlides>0</HiddenSlides>
  <MMClips>0</MMClips>
  <ScaleCrop>false</ScaleCrop>
  <HeadingPairs>
    <vt:vector size="4" baseType="variant">
      <vt:variant>
        <vt:lpstr>Design</vt:lpstr>
      </vt:variant>
      <vt:variant>
        <vt:i4>1</vt:i4>
      </vt:variant>
      <vt:variant>
        <vt:lpstr>Folientitel</vt:lpstr>
      </vt:variant>
      <vt:variant>
        <vt:i4>39</vt:i4>
      </vt:variant>
    </vt:vector>
  </HeadingPairs>
  <TitlesOfParts>
    <vt:vector size="40" baseType="lpstr">
      <vt:lpstr>AOB</vt:lpstr>
      <vt:lpstr>Datenschutzfolgenabschätzung nach Art. 35 DS-GVO und der Beschäftigtendatenschutz</vt:lpstr>
      <vt:lpstr>Gliederung</vt:lpstr>
      <vt:lpstr>1. Überblick Art. 35 DS-GVO</vt:lpstr>
      <vt:lpstr>Definition: White-paper 2016, S. 15</vt:lpstr>
      <vt:lpstr>Definition</vt:lpstr>
      <vt:lpstr>1.Sinn und zweck von Art. 35</vt:lpstr>
      <vt:lpstr>1.Sinn und zweck von Art. 35</vt:lpstr>
      <vt:lpstr>1.Sinn und zweck von Art. 35</vt:lpstr>
      <vt:lpstr>1.Sinn und zweck von Art. 35</vt:lpstr>
      <vt:lpstr>1.Sinn und zweck von Art. 35</vt:lpstr>
      <vt:lpstr>2. Details: Erforderlichkeit</vt:lpstr>
      <vt:lpstr>2. Erforderlichkeit</vt:lpstr>
      <vt:lpstr> 2. Erforderlichkeit</vt:lpstr>
      <vt:lpstr> 2. Erforderlichkeit</vt:lpstr>
      <vt:lpstr>2. Details: Vorabkontrolle als Vorgängervorschrift</vt:lpstr>
      <vt:lpstr>2. Vorabkontrolle</vt:lpstr>
      <vt:lpstr>2. Beteiligung des bDSB I</vt:lpstr>
      <vt:lpstr>2. Beteiligung des bDSB II</vt:lpstr>
      <vt:lpstr>2. Details: Gesetzliche Regelbeispiele</vt:lpstr>
      <vt:lpstr>2. regelBeispiele</vt:lpstr>
      <vt:lpstr>2. Beispiele: Hinweise</vt:lpstr>
      <vt:lpstr>2. Beispiele: Hinweise</vt:lpstr>
      <vt:lpstr>2. Beispiele: Fazit</vt:lpstr>
      <vt:lpstr>2. Details: Prozess, Strukturen, Vorgehen</vt:lpstr>
      <vt:lpstr>2. Datenschutzmanagement</vt:lpstr>
      <vt:lpstr>2. Datenschutzmanagement</vt:lpstr>
      <vt:lpstr>2. Mindestinhalte (Bericht)</vt:lpstr>
      <vt:lpstr>2. Negativliste</vt:lpstr>
      <vt:lpstr>2. Positivliste</vt:lpstr>
      <vt:lpstr>2. Partizipation</vt:lpstr>
      <vt:lpstr>2. Verhaltensregeln</vt:lpstr>
      <vt:lpstr>3. Vorherige Konsultation mit der Aufsichtsbehörde </vt:lpstr>
      <vt:lpstr>3. Vorherige Konsultation</vt:lpstr>
      <vt:lpstr>3. Vorherige Konsultation</vt:lpstr>
      <vt:lpstr>4. Rechtliche Einordnung  und Mitbestimmung </vt:lpstr>
      <vt:lpstr>4. Rechtliche Einordnung</vt:lpstr>
      <vt:lpstr>5. Literatur</vt:lpstr>
      <vt:lpstr>5. Literatur</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BEM nicht ist: KRG und FM</dc:title>
  <dc:creator/>
  <cp:keywords>14.5.2013</cp:keywords>
  <dc:description>vor Tagung</dc:description>
  <cp:lastModifiedBy/>
  <cp:revision>1</cp:revision>
  <dcterms:created xsi:type="dcterms:W3CDTF">2011-10-04T11:50:39Z</dcterms:created>
  <dcterms:modified xsi:type="dcterms:W3CDTF">2017-10-26T14:35:09Z</dcterms:modified>
  <cp:category>Arbeitsschutz und Datenschutz</cp:category>
</cp:coreProperties>
</file>